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3" r:id="rId4"/>
  </p:sldMasterIdLst>
  <p:notesMasterIdLst>
    <p:notesMasterId r:id="rId22"/>
  </p:notesMasterIdLst>
  <p:handoutMasterIdLst>
    <p:handoutMasterId r:id="rId23"/>
  </p:handoutMasterIdLst>
  <p:sldIdLst>
    <p:sldId id="256" r:id="rId5"/>
    <p:sldId id="259" r:id="rId6"/>
    <p:sldId id="272" r:id="rId7"/>
    <p:sldId id="266" r:id="rId8"/>
    <p:sldId id="262" r:id="rId9"/>
    <p:sldId id="264" r:id="rId10"/>
    <p:sldId id="273" r:id="rId11"/>
    <p:sldId id="271" r:id="rId12"/>
    <p:sldId id="267" r:id="rId13"/>
    <p:sldId id="274" r:id="rId14"/>
    <p:sldId id="279" r:id="rId15"/>
    <p:sldId id="275" r:id="rId16"/>
    <p:sldId id="276" r:id="rId17"/>
    <p:sldId id="258" r:id="rId18"/>
    <p:sldId id="265" r:id="rId19"/>
    <p:sldId id="277" r:id="rId20"/>
    <p:sldId id="269" r:id="rId21"/>
  </p:sldIdLst>
  <p:sldSz cx="9144000" cy="6858000" type="screen4x3"/>
  <p:notesSz cx="6797675" cy="9928225"/>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FF0066"/>
    <a:srgbClr val="D9FFFF"/>
    <a:srgbClr val="00CCFF"/>
    <a:srgbClr val="CC0066"/>
    <a:srgbClr val="663300"/>
    <a:srgbClr val="3968C7"/>
    <a:srgbClr val="009999"/>
    <a:srgbClr val="3399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91" autoAdjust="0"/>
    <p:restoredTop sz="86090" autoAdjust="0"/>
  </p:normalViewPr>
  <p:slideViewPr>
    <p:cSldViewPr>
      <p:cViewPr>
        <p:scale>
          <a:sx n="80" d="100"/>
          <a:sy n="80" d="100"/>
        </p:scale>
        <p:origin x="584" y="5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D6DE9DFF-2F5B-4F42-AFB9-9EA76F16EF8A}" type="datetimeFigureOut">
              <a:rPr lang="en-GB" smtClean="0"/>
              <a:t>07/09/2016</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DF8BBC8-12C3-45E3-8A3E-392710DF201D}" type="slidenum">
              <a:rPr lang="en-GB" smtClean="0"/>
              <a:t>‹#›</a:t>
            </a:fld>
            <a:endParaRPr lang="en-GB"/>
          </a:p>
        </p:txBody>
      </p:sp>
    </p:spTree>
    <p:extLst>
      <p:ext uri="{BB962C8B-B14F-4D97-AF65-F5344CB8AC3E}">
        <p14:creationId xmlns:p14="http://schemas.microsoft.com/office/powerpoint/2010/main" val="1722724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2291"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2294"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2295"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2187EE0-3330-473B-AD84-6F7DDD94D773}" type="slidenum">
              <a:rPr lang="en-GB"/>
              <a:pPr>
                <a:defRPr/>
              </a:pPr>
              <a:t>‹#›</a:t>
            </a:fld>
            <a:endParaRPr lang="en-GB"/>
          </a:p>
        </p:txBody>
      </p:sp>
    </p:spTree>
    <p:extLst>
      <p:ext uri="{BB962C8B-B14F-4D97-AF65-F5344CB8AC3E}">
        <p14:creationId xmlns:p14="http://schemas.microsoft.com/office/powerpoint/2010/main" val="8741469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kumimoji="1" lang="en-GB" sz="1200" kern="1200" dirty="0" smtClean="0">
                <a:solidFill>
                  <a:schemeClr val="tx1"/>
                </a:solidFill>
                <a:effectLst/>
                <a:latin typeface="Times New Roman" pitchFamily="18" charset="0"/>
                <a:ea typeface="+mn-ea"/>
                <a:cs typeface="+mn-cs"/>
              </a:rPr>
              <a:t> </a:t>
            </a:r>
          </a:p>
        </p:txBody>
      </p:sp>
      <p:sp>
        <p:nvSpPr>
          <p:cNvPr id="4" name="Slide Number Placeholder 3"/>
          <p:cNvSpPr>
            <a:spLocks noGrp="1"/>
          </p:cNvSpPr>
          <p:nvPr>
            <p:ph type="sldNum" sz="quarter" idx="10"/>
          </p:nvPr>
        </p:nvSpPr>
        <p:spPr/>
        <p:txBody>
          <a:bodyPr/>
          <a:lstStyle/>
          <a:p>
            <a:pPr>
              <a:defRPr/>
            </a:pPr>
            <a:fld id="{42187EE0-3330-473B-AD84-6F7DDD94D773}" type="slidenum">
              <a:rPr lang="en-GB" smtClean="0"/>
              <a:pPr>
                <a:defRPr/>
              </a:pPr>
              <a:t>1</a:t>
            </a:fld>
            <a:endParaRPr lang="en-GB"/>
          </a:p>
        </p:txBody>
      </p:sp>
    </p:spTree>
    <p:extLst>
      <p:ext uri="{BB962C8B-B14F-4D97-AF65-F5344CB8AC3E}">
        <p14:creationId xmlns:p14="http://schemas.microsoft.com/office/powerpoint/2010/main" val="1542986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 open to anything million ways you can contact me  check </a:t>
            </a:r>
            <a:r>
              <a:rPr lang="en-GB" dirty="0" err="1" smtClean="0"/>
              <a:t>weebly</a:t>
            </a:r>
            <a:r>
              <a:rPr lang="en-GB" dirty="0" smtClean="0"/>
              <a:t> all the time</a:t>
            </a:r>
            <a:r>
              <a:rPr lang="en-GB" baseline="0" dirty="0" smtClean="0"/>
              <a:t> this is our main place for providing information </a:t>
            </a:r>
            <a:endParaRPr lang="en-GB" dirty="0"/>
          </a:p>
        </p:txBody>
      </p:sp>
      <p:sp>
        <p:nvSpPr>
          <p:cNvPr id="4" name="Slide Number Placeholder 3"/>
          <p:cNvSpPr>
            <a:spLocks noGrp="1"/>
          </p:cNvSpPr>
          <p:nvPr>
            <p:ph type="sldNum" sz="quarter" idx="10"/>
          </p:nvPr>
        </p:nvSpPr>
        <p:spPr/>
        <p:txBody>
          <a:bodyPr/>
          <a:lstStyle/>
          <a:p>
            <a:pPr>
              <a:defRPr/>
            </a:pPr>
            <a:fld id="{42187EE0-3330-473B-AD84-6F7DDD94D773}" type="slidenum">
              <a:rPr lang="en-GB" smtClean="0"/>
              <a:pPr>
                <a:defRPr/>
              </a:pPr>
              <a:t>14</a:t>
            </a:fld>
            <a:endParaRPr lang="en-GB"/>
          </a:p>
        </p:txBody>
      </p:sp>
    </p:spTree>
    <p:extLst>
      <p:ext uri="{BB962C8B-B14F-4D97-AF65-F5344CB8AC3E}">
        <p14:creationId xmlns:p14="http://schemas.microsoft.com/office/powerpoint/2010/main" val="3148070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whole team that will be working with your child to ensure a successful year</a:t>
            </a:r>
            <a:endParaRPr lang="en-GB" dirty="0"/>
          </a:p>
        </p:txBody>
      </p:sp>
      <p:sp>
        <p:nvSpPr>
          <p:cNvPr id="4" name="Slide Number Placeholder 3"/>
          <p:cNvSpPr>
            <a:spLocks noGrp="1"/>
          </p:cNvSpPr>
          <p:nvPr>
            <p:ph type="sldNum" sz="quarter" idx="10"/>
          </p:nvPr>
        </p:nvSpPr>
        <p:spPr/>
        <p:txBody>
          <a:bodyPr/>
          <a:lstStyle/>
          <a:p>
            <a:pPr>
              <a:defRPr/>
            </a:pPr>
            <a:fld id="{42187EE0-3330-473B-AD84-6F7DDD94D773}" type="slidenum">
              <a:rPr lang="en-GB" smtClean="0"/>
              <a:pPr>
                <a:defRPr/>
              </a:pPr>
              <a:t>15</a:t>
            </a:fld>
            <a:endParaRPr lang="en-GB"/>
          </a:p>
        </p:txBody>
      </p:sp>
    </p:spTree>
    <p:extLst>
      <p:ext uri="{BB962C8B-B14F-4D97-AF65-F5344CB8AC3E}">
        <p14:creationId xmlns:p14="http://schemas.microsoft.com/office/powerpoint/2010/main" val="2110971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don’t know the answer you will find it out and let them know be honest and open </a:t>
            </a:r>
            <a:endParaRPr lang="en-GB" dirty="0"/>
          </a:p>
        </p:txBody>
      </p:sp>
      <p:sp>
        <p:nvSpPr>
          <p:cNvPr id="4" name="Slide Number Placeholder 3"/>
          <p:cNvSpPr>
            <a:spLocks noGrp="1"/>
          </p:cNvSpPr>
          <p:nvPr>
            <p:ph type="sldNum" sz="quarter" idx="10"/>
          </p:nvPr>
        </p:nvSpPr>
        <p:spPr/>
        <p:txBody>
          <a:bodyPr/>
          <a:lstStyle/>
          <a:p>
            <a:pPr>
              <a:defRPr/>
            </a:pPr>
            <a:fld id="{42187EE0-3330-473B-AD84-6F7DDD94D773}" type="slidenum">
              <a:rPr lang="en-GB" smtClean="0"/>
              <a:pPr>
                <a:defRPr/>
              </a:pPr>
              <a:t>17</a:t>
            </a:fld>
            <a:endParaRPr lang="en-GB"/>
          </a:p>
        </p:txBody>
      </p:sp>
    </p:spTree>
    <p:extLst>
      <p:ext uri="{BB962C8B-B14F-4D97-AF65-F5344CB8AC3E}">
        <p14:creationId xmlns:p14="http://schemas.microsoft.com/office/powerpoint/2010/main" val="422856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about</a:t>
            </a:r>
            <a:r>
              <a:rPr lang="en-GB" baseline="0" dirty="0" smtClean="0"/>
              <a:t> you, how great your TA is put a little bit if human aspect it let them know you as a person not just a teacher</a:t>
            </a:r>
            <a:endParaRPr lang="en-GB" dirty="0"/>
          </a:p>
        </p:txBody>
      </p:sp>
      <p:sp>
        <p:nvSpPr>
          <p:cNvPr id="4" name="Slide Number Placeholder 3"/>
          <p:cNvSpPr>
            <a:spLocks noGrp="1"/>
          </p:cNvSpPr>
          <p:nvPr>
            <p:ph type="sldNum" sz="quarter" idx="10"/>
          </p:nvPr>
        </p:nvSpPr>
        <p:spPr/>
        <p:txBody>
          <a:bodyPr/>
          <a:lstStyle/>
          <a:p>
            <a:pPr>
              <a:defRPr/>
            </a:pPr>
            <a:fld id="{42187EE0-3330-473B-AD84-6F7DDD94D773}" type="slidenum">
              <a:rPr lang="en-GB" smtClean="0"/>
              <a:pPr>
                <a:defRPr/>
              </a:pPr>
              <a:t>2</a:t>
            </a:fld>
            <a:endParaRPr lang="en-GB"/>
          </a:p>
        </p:txBody>
      </p:sp>
    </p:spTree>
    <p:extLst>
      <p:ext uri="{BB962C8B-B14F-4D97-AF65-F5344CB8AC3E}">
        <p14:creationId xmlns:p14="http://schemas.microsoft.com/office/powerpoint/2010/main" val="289947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amazing team. We collaborate, share ideas. 7 heads better then</a:t>
            </a:r>
            <a:r>
              <a:rPr lang="en-US" baseline="0" dirty="0" smtClean="0"/>
              <a:t> 1. Darlene EC </a:t>
            </a:r>
            <a:r>
              <a:rPr lang="en-US" baseline="0" dirty="0" err="1" smtClean="0"/>
              <a:t>Cordinator</a:t>
            </a:r>
            <a:r>
              <a:rPr lang="en-US" baseline="0" dirty="0" smtClean="0"/>
              <a:t>. Over half of the KG2 team have EC age children. Provide many opportunities for children to play across classrooms allowing tor old and new friendships</a:t>
            </a:r>
            <a:endParaRPr lang="en-US" dirty="0"/>
          </a:p>
        </p:txBody>
      </p:sp>
      <p:sp>
        <p:nvSpPr>
          <p:cNvPr id="4" name="Slide Number Placeholder 3"/>
          <p:cNvSpPr>
            <a:spLocks noGrp="1"/>
          </p:cNvSpPr>
          <p:nvPr>
            <p:ph type="sldNum" sz="quarter" idx="10"/>
          </p:nvPr>
        </p:nvSpPr>
        <p:spPr/>
        <p:txBody>
          <a:bodyPr/>
          <a:lstStyle/>
          <a:p>
            <a:pPr>
              <a:defRPr/>
            </a:pPr>
            <a:fld id="{42187EE0-3330-473B-AD84-6F7DDD94D773}" type="slidenum">
              <a:rPr lang="en-GB" smtClean="0"/>
              <a:pPr>
                <a:defRPr/>
              </a:pPr>
              <a:t>3</a:t>
            </a:fld>
            <a:endParaRPr lang="en-GB"/>
          </a:p>
        </p:txBody>
      </p:sp>
    </p:spTree>
    <p:extLst>
      <p:ext uri="{BB962C8B-B14F-4D97-AF65-F5344CB8AC3E}">
        <p14:creationId xmlns:p14="http://schemas.microsoft.com/office/powerpoint/2010/main" val="171157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smtClean="0"/>
              <a:t>We find out what a child knows and then move them forward we don’t do whole class</a:t>
            </a:r>
            <a:r>
              <a:rPr lang="en-GB" baseline="0" dirty="0" smtClean="0"/>
              <a:t> teaching so we can extend each and every child to reach their potential</a:t>
            </a:r>
          </a:p>
          <a:p>
            <a:endParaRPr lang="en-GB" dirty="0" smtClean="0"/>
          </a:p>
          <a:p>
            <a:r>
              <a:rPr lang="en-GB" dirty="0" smtClean="0"/>
              <a:t>Portfolios why work not sent home?</a:t>
            </a:r>
            <a:r>
              <a:rPr lang="en-GB" baseline="0" dirty="0" smtClean="0"/>
              <a:t>  </a:t>
            </a:r>
            <a:r>
              <a:rPr lang="en-GB" dirty="0" smtClean="0"/>
              <a:t>Shows</a:t>
            </a:r>
            <a:r>
              <a:rPr lang="en-GB" baseline="0" dirty="0" smtClean="0"/>
              <a:t> progression you are welcome to look at them at any time throughout the year.</a:t>
            </a:r>
          </a:p>
          <a:p>
            <a:endParaRPr lang="en-GB" baseline="0" dirty="0" smtClean="0"/>
          </a:p>
          <a:p>
            <a:r>
              <a:rPr lang="en-GB" baseline="0" dirty="0" smtClean="0"/>
              <a:t>SLC – 3</a:t>
            </a:r>
            <a:r>
              <a:rPr lang="en-GB" baseline="30000" dirty="0" smtClean="0"/>
              <a:t>rd</a:t>
            </a:r>
            <a:r>
              <a:rPr lang="en-GB" baseline="0" dirty="0" smtClean="0"/>
              <a:t> quarter a time for your to child to show what they know is an amazing day </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effectLst/>
                <a:latin typeface="Times New Roman" pitchFamily="18" charset="0"/>
                <a:ea typeface="+mn-ea"/>
                <a:cs typeface="+mn-cs"/>
              </a:rPr>
              <a:t>Within early childhood, assessment  should rely heavily on the results of observations and descriptive data and this is what we should use to influence our teaching.  I believe the main reason for assessments should be to inform our teaching and not as a means of labeling a child.</a:t>
            </a:r>
            <a:endParaRPr kumimoji="1" lang="en-GB" sz="1200" kern="1200" dirty="0" smtClean="0">
              <a:solidFill>
                <a:schemeClr val="tx1"/>
              </a:solidFill>
              <a:effectLst/>
              <a:latin typeface="Times New Roman" pitchFamily="18"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42187EE0-3330-473B-AD84-6F7DDD94D773}" type="slidenum">
              <a:rPr lang="en-GB" smtClean="0"/>
              <a:pPr>
                <a:defRPr/>
              </a:pPr>
              <a:t>4</a:t>
            </a:fld>
            <a:endParaRPr lang="en-GB"/>
          </a:p>
        </p:txBody>
      </p:sp>
    </p:spTree>
    <p:extLst>
      <p:ext uri="{BB962C8B-B14F-4D97-AF65-F5344CB8AC3E}">
        <p14:creationId xmlns:p14="http://schemas.microsoft.com/office/powerpoint/2010/main" val="85720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effectLst/>
                <a:latin typeface="Times New Roman" pitchFamily="18" charset="0"/>
                <a:ea typeface="+mn-ea"/>
                <a:cs typeface="+mn-cs"/>
              </a:rPr>
              <a:t>Each child is a unique person with an individual pattern and timing of growth, as well as individual personality, temperament, learning style, and background. All children have their own strengths, needs, and interests which resonates with Dewey and his belief that all children do not arrive at school as blank slates but that each child has his own instincts and tendencies.  Even though a child might be the same chronological age, it is not an indication of their developmental age. Recognize and teach to their learning styles and preferences</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effectLst/>
                <a:latin typeface="Times New Roman" pitchFamily="18" charset="0"/>
                <a:ea typeface="+mn-ea"/>
                <a:cs typeface="+mn-cs"/>
              </a:rPr>
              <a:t>We teach through play</a:t>
            </a:r>
            <a:endParaRPr kumimoji="1" lang="en-GB" sz="1200" kern="1200" dirty="0" smtClean="0">
              <a:solidFill>
                <a:schemeClr val="tx1"/>
              </a:solidFill>
              <a:effectLst/>
              <a:latin typeface="Times New Roman" pitchFamily="18" charset="0"/>
              <a:ea typeface="+mn-ea"/>
              <a:cs typeface="+mn-cs"/>
            </a:endParaRPr>
          </a:p>
          <a:p>
            <a:endParaRPr kumimoji="1" lang="en-US" sz="1200" kern="1200" dirty="0" smtClean="0">
              <a:solidFill>
                <a:schemeClr val="tx1"/>
              </a:solidFill>
              <a:effectLst/>
              <a:latin typeface="Times New Roman" pitchFamily="18" charset="0"/>
              <a:ea typeface="+mn-ea"/>
              <a:cs typeface="+mn-cs"/>
            </a:endParaRPr>
          </a:p>
          <a:p>
            <a:r>
              <a:rPr kumimoji="1" lang="en-US" sz="1200" kern="1200" dirty="0" err="1" smtClean="0">
                <a:solidFill>
                  <a:schemeClr val="tx1"/>
                </a:solidFill>
                <a:effectLst/>
                <a:latin typeface="Times New Roman" pitchFamily="18" charset="0"/>
                <a:ea typeface="+mn-ea"/>
                <a:cs typeface="+mn-cs"/>
              </a:rPr>
              <a:t>Montessorio</a:t>
            </a:r>
            <a:r>
              <a:rPr kumimoji="1" lang="en-US" sz="1200" kern="1200" dirty="0" smtClean="0">
                <a:solidFill>
                  <a:schemeClr val="tx1"/>
                </a:solidFill>
                <a:effectLst/>
                <a:latin typeface="Times New Roman" pitchFamily="18" charset="0"/>
                <a:ea typeface="+mn-ea"/>
                <a:cs typeface="+mn-cs"/>
              </a:rPr>
              <a:t> &amp; Reggio</a:t>
            </a:r>
            <a:r>
              <a:rPr kumimoji="1" lang="en-US" sz="1200" kern="1200" baseline="0" dirty="0" smtClean="0">
                <a:solidFill>
                  <a:schemeClr val="tx1"/>
                </a:solidFill>
                <a:effectLst/>
                <a:latin typeface="Times New Roman" pitchFamily="18" charset="0"/>
                <a:ea typeface="+mn-ea"/>
                <a:cs typeface="+mn-cs"/>
              </a:rPr>
              <a:t> 5 sense teach using all the senses</a:t>
            </a:r>
            <a:endParaRPr kumimoji="1" lang="en-US" sz="1200" kern="1200" dirty="0" smtClean="0">
              <a:solidFill>
                <a:schemeClr val="tx1"/>
              </a:solidFill>
              <a:effectLst/>
              <a:latin typeface="Times New Roman" pitchFamily="18" charset="0"/>
              <a:ea typeface="+mn-ea"/>
              <a:cs typeface="+mn-cs"/>
            </a:endParaRPr>
          </a:p>
          <a:p>
            <a:endParaRPr kumimoji="1" lang="en-US" sz="1200" kern="1200" dirty="0" smtClean="0">
              <a:solidFill>
                <a:schemeClr val="tx1"/>
              </a:solidFill>
              <a:effectLst/>
              <a:latin typeface="Times New Roman" pitchFamily="18" charset="0"/>
              <a:ea typeface="+mn-ea"/>
              <a:cs typeface="+mn-cs"/>
            </a:endParaRPr>
          </a:p>
          <a:p>
            <a:r>
              <a:rPr kumimoji="1" lang="en-US" sz="1200" kern="1200" dirty="0" smtClean="0">
                <a:solidFill>
                  <a:schemeClr val="tx1"/>
                </a:solidFill>
                <a:effectLst/>
                <a:latin typeface="Times New Roman" pitchFamily="18" charset="0"/>
                <a:ea typeface="+mn-ea"/>
                <a:cs typeface="+mn-cs"/>
              </a:rPr>
              <a:t>Dewey's philosophy is that all "experiences should be real" and we should be taking advantage of teachable moments</a:t>
            </a:r>
          </a:p>
          <a:p>
            <a:endParaRPr kumimoji="1" lang="en-US" sz="1200" kern="1200" dirty="0" smtClean="0">
              <a:solidFill>
                <a:schemeClr val="tx1"/>
              </a:solidFill>
              <a:effectLst/>
              <a:latin typeface="Times New Roman" pitchFamily="18" charset="0"/>
              <a:ea typeface="+mn-ea"/>
              <a:cs typeface="+mn-cs"/>
            </a:endParaRPr>
          </a:p>
          <a:p>
            <a:r>
              <a:rPr kumimoji="1" lang="en-US" sz="1200" kern="1200" dirty="0" smtClean="0">
                <a:solidFill>
                  <a:schemeClr val="tx1"/>
                </a:solidFill>
                <a:effectLst/>
                <a:latin typeface="Times New Roman" pitchFamily="18" charset="0"/>
                <a:ea typeface="+mn-ea"/>
                <a:cs typeface="+mn-cs"/>
              </a:rPr>
              <a:t>Children need to be set up for success and be able to learn from failures in order to move forward and to gain a deeper understanding. Confronted by repeated failure, most children will simply stop trying.</a:t>
            </a:r>
            <a:endParaRPr lang="en-GB" dirty="0"/>
          </a:p>
        </p:txBody>
      </p:sp>
      <p:sp>
        <p:nvSpPr>
          <p:cNvPr id="4" name="Slide Number Placeholder 3"/>
          <p:cNvSpPr>
            <a:spLocks noGrp="1"/>
          </p:cNvSpPr>
          <p:nvPr>
            <p:ph type="sldNum" sz="quarter" idx="10"/>
          </p:nvPr>
        </p:nvSpPr>
        <p:spPr/>
        <p:txBody>
          <a:bodyPr/>
          <a:lstStyle/>
          <a:p>
            <a:pPr>
              <a:defRPr/>
            </a:pPr>
            <a:fld id="{42187EE0-3330-473B-AD84-6F7DDD94D773}" type="slidenum">
              <a:rPr lang="en-GB" smtClean="0"/>
              <a:pPr>
                <a:defRPr/>
              </a:pPr>
              <a:t>5</a:t>
            </a:fld>
            <a:endParaRPr lang="en-GB"/>
          </a:p>
        </p:txBody>
      </p:sp>
    </p:spTree>
    <p:extLst>
      <p:ext uri="{BB962C8B-B14F-4D97-AF65-F5344CB8AC3E}">
        <p14:creationId xmlns:p14="http://schemas.microsoft.com/office/powerpoint/2010/main" val="760081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Everything is embedded through out the units. </a:t>
            </a:r>
          </a:p>
          <a:p>
            <a:r>
              <a:rPr lang="en-GB" dirty="0" smtClean="0"/>
              <a:t>We</a:t>
            </a:r>
            <a:r>
              <a:rPr lang="en-GB" baseline="0" dirty="0" smtClean="0"/>
              <a:t> regularly review our curriculum to make sure we cover all essential elements</a:t>
            </a:r>
          </a:p>
          <a:p>
            <a:r>
              <a:rPr lang="en-GB" baseline="0" dirty="0" smtClean="0"/>
              <a:t>PYP scope and sequence  </a:t>
            </a:r>
            <a:endParaRPr lang="en-GB" dirty="0"/>
          </a:p>
        </p:txBody>
      </p:sp>
      <p:sp>
        <p:nvSpPr>
          <p:cNvPr id="4" name="Slide Number Placeholder 3"/>
          <p:cNvSpPr>
            <a:spLocks noGrp="1"/>
          </p:cNvSpPr>
          <p:nvPr>
            <p:ph type="sldNum" sz="quarter" idx="10"/>
          </p:nvPr>
        </p:nvSpPr>
        <p:spPr/>
        <p:txBody>
          <a:bodyPr/>
          <a:lstStyle/>
          <a:p>
            <a:pPr>
              <a:defRPr/>
            </a:pPr>
            <a:fld id="{42187EE0-3330-473B-AD84-6F7DDD94D773}" type="slidenum">
              <a:rPr lang="en-GB" smtClean="0"/>
              <a:pPr>
                <a:defRPr/>
              </a:pPr>
              <a:t>6</a:t>
            </a:fld>
            <a:endParaRPr lang="en-GB"/>
          </a:p>
        </p:txBody>
      </p:sp>
    </p:spTree>
    <p:extLst>
      <p:ext uri="{BB962C8B-B14F-4D97-AF65-F5344CB8AC3E}">
        <p14:creationId xmlns:p14="http://schemas.microsoft.com/office/powerpoint/2010/main" val="291845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2187EE0-3330-473B-AD84-6F7DDD94D773}" type="slidenum">
              <a:rPr lang="en-GB" smtClean="0"/>
              <a:pPr>
                <a:defRPr/>
              </a:pPr>
              <a:t>7</a:t>
            </a:fld>
            <a:endParaRPr lang="en-GB"/>
          </a:p>
        </p:txBody>
      </p:sp>
    </p:spTree>
    <p:extLst>
      <p:ext uri="{BB962C8B-B14F-4D97-AF65-F5344CB8AC3E}">
        <p14:creationId xmlns:p14="http://schemas.microsoft.com/office/powerpoint/2010/main" val="158170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some</a:t>
            </a:r>
            <a:r>
              <a:rPr lang="en-GB" baseline="0" dirty="0" smtClean="0"/>
              <a:t> of the m</a:t>
            </a:r>
            <a:r>
              <a:rPr lang="en-GB" dirty="0" smtClean="0"/>
              <a:t>ain</a:t>
            </a:r>
            <a:r>
              <a:rPr lang="en-GB" baseline="0" dirty="0" smtClean="0"/>
              <a:t> areas we cover – see curriculum expectations for more details posted on website</a:t>
            </a:r>
            <a:endParaRPr lang="en-GB" dirty="0"/>
          </a:p>
        </p:txBody>
      </p:sp>
      <p:sp>
        <p:nvSpPr>
          <p:cNvPr id="4" name="Slide Number Placeholder 3"/>
          <p:cNvSpPr>
            <a:spLocks noGrp="1"/>
          </p:cNvSpPr>
          <p:nvPr>
            <p:ph type="sldNum" sz="quarter" idx="10"/>
          </p:nvPr>
        </p:nvSpPr>
        <p:spPr/>
        <p:txBody>
          <a:bodyPr/>
          <a:lstStyle/>
          <a:p>
            <a:pPr>
              <a:defRPr/>
            </a:pPr>
            <a:fld id="{42187EE0-3330-473B-AD84-6F7DDD94D773}" type="slidenum">
              <a:rPr lang="en-GB" smtClean="0"/>
              <a:pPr>
                <a:defRPr/>
              </a:pPr>
              <a:t>8</a:t>
            </a:fld>
            <a:endParaRPr lang="en-GB"/>
          </a:p>
        </p:txBody>
      </p:sp>
    </p:spTree>
    <p:extLst>
      <p:ext uri="{BB962C8B-B14F-4D97-AF65-F5344CB8AC3E}">
        <p14:creationId xmlns:p14="http://schemas.microsoft.com/office/powerpoint/2010/main" val="3362203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smtClean="0"/>
              <a:t>Let your child be a risk taker – try</a:t>
            </a:r>
            <a:r>
              <a:rPr lang="en-GB" baseline="0" dirty="0" smtClean="0"/>
              <a:t> new things, give things a go that they haven’t done before</a:t>
            </a:r>
          </a:p>
          <a:p>
            <a:r>
              <a:rPr lang="en-GB" baseline="0" dirty="0" smtClean="0"/>
              <a:t>Thinker – solve problems, build things be creative</a:t>
            </a:r>
          </a:p>
          <a:p>
            <a:r>
              <a:rPr lang="en-GB" dirty="0" smtClean="0"/>
              <a:t>Inquirer</a:t>
            </a:r>
            <a:r>
              <a:rPr lang="en-GB" baseline="0" dirty="0" smtClean="0"/>
              <a:t> – ask questions, find out answers</a:t>
            </a:r>
          </a:p>
          <a:p>
            <a:r>
              <a:rPr lang="en-GB" baseline="0" dirty="0" smtClean="0"/>
              <a:t>Well-balanced – let them have fun it shouldn’t be all work and no play</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GB" sz="1200" kern="1200" dirty="0" smtClean="0">
                <a:solidFill>
                  <a:schemeClr val="tx1"/>
                </a:solidFill>
                <a:effectLst/>
                <a:latin typeface="Times New Roman" pitchFamily="18" charset="0"/>
                <a:ea typeface="+mn-ea"/>
                <a:cs typeface="+mn-cs"/>
              </a:rPr>
              <a:t>At the end of a busy day, it is also essential for children to have time to relax, rest and have fun with family and friends. It is also important for children to have time where they have to make decisions about what they are going to do in their free time. This helps them to become independent, creative and confident people</a:t>
            </a:r>
            <a:endParaRPr lang="en-GB" dirty="0" smtClean="0"/>
          </a:p>
          <a:p>
            <a:endParaRPr lang="en-GB" dirty="0" smtClean="0"/>
          </a:p>
          <a:p>
            <a:r>
              <a:rPr lang="en-GB" dirty="0" smtClean="0"/>
              <a:t>Home</a:t>
            </a:r>
            <a:r>
              <a:rPr lang="en-GB" baseline="0" dirty="0" smtClean="0"/>
              <a:t> work </a:t>
            </a:r>
          </a:p>
          <a:p>
            <a:r>
              <a:rPr lang="en-GB" baseline="0" dirty="0" smtClean="0"/>
              <a:t>When your child is ready: books 1 in 1 out policy 2 levels below celebrate their reading give confidence sight words. </a:t>
            </a:r>
            <a:r>
              <a:rPr lang="en-GB" baseline="0" dirty="0" err="1" smtClean="0"/>
              <a:t>Homelinks</a:t>
            </a:r>
            <a:r>
              <a:rPr lang="en-GB" baseline="0" dirty="0" smtClean="0"/>
              <a:t> give you an idea of what your child needs to work on as well as links to </a:t>
            </a:r>
            <a:r>
              <a:rPr lang="en-GB" baseline="0" dirty="0" err="1" smtClean="0"/>
              <a:t>ipad</a:t>
            </a:r>
            <a:r>
              <a:rPr lang="en-GB" baseline="0" dirty="0" smtClean="0"/>
              <a:t> apps and computer games that can be used to consolidate these skills -  occasional inquiry homework most of all let them play!</a:t>
            </a:r>
          </a:p>
        </p:txBody>
      </p:sp>
      <p:sp>
        <p:nvSpPr>
          <p:cNvPr id="4" name="Slide Number Placeholder 3"/>
          <p:cNvSpPr>
            <a:spLocks noGrp="1"/>
          </p:cNvSpPr>
          <p:nvPr>
            <p:ph type="sldNum" sz="quarter" idx="10"/>
          </p:nvPr>
        </p:nvSpPr>
        <p:spPr/>
        <p:txBody>
          <a:bodyPr/>
          <a:lstStyle/>
          <a:p>
            <a:pPr>
              <a:defRPr/>
            </a:pPr>
            <a:fld id="{42187EE0-3330-473B-AD84-6F7DDD94D773}" type="slidenum">
              <a:rPr lang="en-GB" smtClean="0"/>
              <a:pPr>
                <a:defRPr/>
              </a:pPr>
              <a:t>9</a:t>
            </a:fld>
            <a:endParaRPr lang="en-GB"/>
          </a:p>
        </p:txBody>
      </p:sp>
    </p:spTree>
    <p:extLst>
      <p:ext uri="{BB962C8B-B14F-4D97-AF65-F5344CB8AC3E}">
        <p14:creationId xmlns:p14="http://schemas.microsoft.com/office/powerpoint/2010/main" val="743391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7C9B81F-C347-4BEF-BFDF-29C42F48304A}" type="datetimeFigureOut">
              <a:rPr lang="en-US" smtClean="0"/>
              <a:pPr/>
              <a:t>9/7/16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9386717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0C89509-AB8A-48E5-A292-6FD73F20C934}" type="slidenum">
              <a:rPr lang="en-GB" smtClean="0"/>
              <a:pPr>
                <a:defRPr/>
              </a:pPr>
              <a:t>‹#›</a:t>
            </a:fld>
            <a:endParaRPr lang="en-GB"/>
          </a:p>
        </p:txBody>
      </p:sp>
    </p:spTree>
    <p:extLst>
      <p:ext uri="{BB962C8B-B14F-4D97-AF65-F5344CB8AC3E}">
        <p14:creationId xmlns:p14="http://schemas.microsoft.com/office/powerpoint/2010/main" val="3942859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15705484-3975-419A-ADD6-3EA835AD281A}" type="slidenum">
              <a:rPr lang="en-GB" smtClean="0"/>
              <a:pPr>
                <a:defRPr/>
              </a:pPr>
              <a:t>‹#›</a:t>
            </a:fld>
            <a:endParaRPr lang="en-GB"/>
          </a:p>
        </p:txBody>
      </p:sp>
    </p:spTree>
    <p:extLst>
      <p:ext uri="{BB962C8B-B14F-4D97-AF65-F5344CB8AC3E}">
        <p14:creationId xmlns:p14="http://schemas.microsoft.com/office/powerpoint/2010/main" val="27480824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585AD046-DEF5-4F8D-9B24-6F6CB1400A82}" type="slidenum">
              <a:rPr lang="en-GB" smtClean="0"/>
              <a:pPr>
                <a:defRPr/>
              </a:pPr>
              <a:t>‹#›</a:t>
            </a:fld>
            <a:endParaRPr lang="en-GB"/>
          </a:p>
        </p:txBody>
      </p:sp>
    </p:spTree>
    <p:extLst>
      <p:ext uri="{BB962C8B-B14F-4D97-AF65-F5344CB8AC3E}">
        <p14:creationId xmlns:p14="http://schemas.microsoft.com/office/powerpoint/2010/main" val="32586742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19F27121-4D2E-46BA-856B-080D6DEEE913}" type="slidenum">
              <a:rPr lang="en-GB" smtClean="0"/>
              <a:pPr>
                <a:defRPr/>
              </a:pPr>
              <a:t>‹#›</a:t>
            </a:fld>
            <a:endParaRPr lang="en-GB"/>
          </a:p>
        </p:txBody>
      </p:sp>
    </p:spTree>
    <p:extLst>
      <p:ext uri="{BB962C8B-B14F-4D97-AF65-F5344CB8AC3E}">
        <p14:creationId xmlns:p14="http://schemas.microsoft.com/office/powerpoint/2010/main" val="5475339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9273A66C-D74F-4478-8013-51C92D0AACC7}" type="slidenum">
              <a:rPr lang="en-GB" smtClean="0"/>
              <a:pPr>
                <a:defRPr/>
              </a:pPr>
              <a:t>‹#›</a:t>
            </a:fld>
            <a:endParaRPr lang="en-GB"/>
          </a:p>
        </p:txBody>
      </p:sp>
    </p:spTree>
    <p:extLst>
      <p:ext uri="{BB962C8B-B14F-4D97-AF65-F5344CB8AC3E}">
        <p14:creationId xmlns:p14="http://schemas.microsoft.com/office/powerpoint/2010/main" val="20215625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3213982C-B6D4-4F4C-9351-10A45435B2BD}" type="slidenum">
              <a:rPr lang="en-GB" smtClean="0"/>
              <a:pPr>
                <a:defRPr/>
              </a:pPr>
              <a:t>‹#›</a:t>
            </a:fld>
            <a:endParaRPr lang="en-GB"/>
          </a:p>
        </p:txBody>
      </p:sp>
    </p:spTree>
    <p:extLst>
      <p:ext uri="{BB962C8B-B14F-4D97-AF65-F5344CB8AC3E}">
        <p14:creationId xmlns:p14="http://schemas.microsoft.com/office/powerpoint/2010/main" val="1256745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EABEEF89-6325-49ED-A44A-C572F7350CF3}" type="slidenum">
              <a:rPr lang="en-GB" smtClean="0"/>
              <a:pPr>
                <a:defRPr/>
              </a:pPr>
              <a:t>‹#›</a:t>
            </a:fld>
            <a:endParaRPr lang="en-GB"/>
          </a:p>
        </p:txBody>
      </p:sp>
    </p:spTree>
    <p:extLst>
      <p:ext uri="{BB962C8B-B14F-4D97-AF65-F5344CB8AC3E}">
        <p14:creationId xmlns:p14="http://schemas.microsoft.com/office/powerpoint/2010/main" val="409846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2148D25E-84F6-48B6-A554-1E9ABB37CD6A}" type="slidenum">
              <a:rPr lang="en-GB" smtClean="0"/>
              <a:pPr>
                <a:defRPr/>
              </a:pPr>
              <a:t>‹#›</a:t>
            </a:fld>
            <a:endParaRPr lang="en-GB"/>
          </a:p>
        </p:txBody>
      </p:sp>
    </p:spTree>
    <p:extLst>
      <p:ext uri="{BB962C8B-B14F-4D97-AF65-F5344CB8AC3E}">
        <p14:creationId xmlns:p14="http://schemas.microsoft.com/office/powerpoint/2010/main" val="9656255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CD79A45D-5008-4F66-823F-76291C85471C}" type="slidenum">
              <a:rPr lang="en-GB" smtClean="0"/>
              <a:pPr>
                <a:defRPr/>
              </a:pPr>
              <a:t>‹#›</a:t>
            </a:fld>
            <a:endParaRPr lang="en-GB"/>
          </a:p>
        </p:txBody>
      </p:sp>
    </p:spTree>
    <p:extLst>
      <p:ext uri="{BB962C8B-B14F-4D97-AF65-F5344CB8AC3E}">
        <p14:creationId xmlns:p14="http://schemas.microsoft.com/office/powerpoint/2010/main" val="1151658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85765D9-B0D3-4E1B-BFF6-F6E685C34526}" type="slidenum">
              <a:rPr lang="en-GB" smtClean="0"/>
              <a:pPr>
                <a:defRPr/>
              </a:pPr>
              <a:t>‹#›</a:t>
            </a:fld>
            <a:endParaRPr lang="en-GB"/>
          </a:p>
        </p:txBody>
      </p:sp>
    </p:spTree>
    <p:extLst>
      <p:ext uri="{BB962C8B-B14F-4D97-AF65-F5344CB8AC3E}">
        <p14:creationId xmlns:p14="http://schemas.microsoft.com/office/powerpoint/2010/main" val="607980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679206" y="0"/>
            <a:ext cx="367607"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dirty="0"/>
          </a:p>
        </p:txBody>
      </p:sp>
      <p:sp>
        <p:nvSpPr>
          <p:cNvPr id="10" name="Slide Number Placeholder 5"/>
          <p:cNvSpPr txBox="1">
            <a:spLocks/>
          </p:cNvSpPr>
          <p:nvPr userDrawn="1"/>
        </p:nvSpPr>
        <p:spPr>
          <a:xfrm>
            <a:off x="6553200" y="6356350"/>
            <a:ext cx="2133600" cy="365125"/>
          </a:xfrm>
          <a:prstGeom prst="rect">
            <a:avLst/>
          </a:prstGeom>
        </p:spPr>
        <p:txBody>
          <a:bodyPr/>
          <a:ls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042AED99-7FB4-404E-8A97-64753DCE42EC}" type="slidenum">
              <a:rPr lang="en-US" smtClean="0"/>
              <a:pPr/>
              <a:t>‹#›</a:t>
            </a:fld>
            <a:endParaRPr lang="en-US" dirty="0"/>
          </a:p>
        </p:txBody>
      </p:sp>
      <p:sp>
        <p:nvSpPr>
          <p:cNvPr id="12" name="Oval 11"/>
          <p:cNvSpPr/>
          <p:nvPr userDrawn="1"/>
        </p:nvSpPr>
        <p:spPr>
          <a:xfrm>
            <a:off x="384401" y="4724400"/>
            <a:ext cx="294805"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userDrawn="1"/>
        </p:nvSpPr>
        <p:spPr>
          <a:xfrm>
            <a:off x="1" y="0"/>
            <a:ext cx="914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rot="16200000">
            <a:off x="-1664442" y="3051679"/>
            <a:ext cx="4191532"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none"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urlz MT" pitchFamily="82" charset="0"/>
              </a:rPr>
              <a:t>Kindergarten </a:t>
            </a: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85301147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kgtwogwa.weebly.com/ec" TargetMode="External"/><Relationship Id="rId5" Type="http://schemas.openxmlformats.org/officeDocument/2006/relationships/image" Target="../media/image11.png"/><Relationship Id="rId6" Type="http://schemas.openxmlformats.org/officeDocument/2006/relationships/hyperlink" Target="http://gwapyp.weebly.com/"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1" Type="http://schemas.openxmlformats.org/officeDocument/2006/relationships/image" Target="../media/image19.jpg"/><Relationship Id="rId12" Type="http://schemas.openxmlformats.org/officeDocument/2006/relationships/image" Target="../media/image20.png"/><Relationship Id="rId13"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 Id="rId4" Type="http://schemas.openxmlformats.org/officeDocument/2006/relationships/hyperlink" Target="http://www.gemsworldacademy-dubai.com/server.php?show=conMediaFile.14504" TargetMode="External"/><Relationship Id="rId5" Type="http://schemas.openxmlformats.org/officeDocument/2006/relationships/image" Target="../media/image13.jpeg"/><Relationship Id="rId6" Type="http://schemas.openxmlformats.org/officeDocument/2006/relationships/image" Target="../media/image14.png"/><Relationship Id="rId7" Type="http://schemas.openxmlformats.org/officeDocument/2006/relationships/image" Target="../media/image15.jp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s://www.youtube.com/watch?v=5J2Ddf_0Om8"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461" y="1056440"/>
            <a:ext cx="7651331" cy="5738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5" descr="GWA-LOGO-SMALL.jpg"/>
          <p:cNvPicPr>
            <a:picLocks noChangeAspect="1"/>
          </p:cNvPicPr>
          <p:nvPr/>
        </p:nvPicPr>
        <p:blipFill>
          <a:blip r:embed="rId4"/>
          <a:srcRect/>
          <a:stretch>
            <a:fillRect/>
          </a:stretch>
        </p:blipFill>
        <p:spPr bwMode="auto">
          <a:xfrm>
            <a:off x="6418992" y="171853"/>
            <a:ext cx="2590800" cy="837692"/>
          </a:xfrm>
          <a:prstGeom prst="rect">
            <a:avLst/>
          </a:prstGeom>
          <a:noFill/>
          <a:ln w="9525">
            <a:noFill/>
            <a:miter lim="800000"/>
            <a:headEnd/>
            <a:tailEnd/>
          </a:ln>
        </p:spPr>
      </p:pic>
      <p:sp>
        <p:nvSpPr>
          <p:cNvPr id="19458" name="Rectangle 2"/>
          <p:cNvSpPr>
            <a:spLocks noGrp="1" noChangeArrowheads="1"/>
          </p:cNvSpPr>
          <p:nvPr>
            <p:ph type="ctrTitle"/>
          </p:nvPr>
        </p:nvSpPr>
        <p:spPr>
          <a:xfrm>
            <a:off x="1143000" y="996395"/>
            <a:ext cx="7866792" cy="2762579"/>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GB"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rPr>
              <a:t>Welcome to our </a:t>
            </a:r>
            <a:br>
              <a:rPr lang="en-GB"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rPr>
            </a:br>
            <a:r>
              <a:rPr lang="en-GB"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rPr>
              <a:t>‘Back to School’ Curriculum Night!</a:t>
            </a:r>
          </a:p>
        </p:txBody>
      </p:sp>
      <p:sp>
        <p:nvSpPr>
          <p:cNvPr id="2" name="Rectangle 1"/>
          <p:cNvSpPr/>
          <p:nvPr/>
        </p:nvSpPr>
        <p:spPr>
          <a:xfrm>
            <a:off x="1371599" y="6629400"/>
            <a:ext cx="685801"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77000" y="6324600"/>
            <a:ext cx="762000" cy="457200"/>
          </a:xfrm>
          <a:prstGeom prst="rect">
            <a:avLst/>
          </a:prstGeom>
          <a:solidFill>
            <a:schemeClr val="bg1"/>
          </a:solidFill>
        </p:spPr>
        <p:txBody>
          <a:bodyPr wrap="square" rtlCol="0">
            <a:spAutoFit/>
          </a:bodyPr>
          <a:lstStyle/>
          <a:p>
            <a:endParaRPr lang="en-US" dirty="0"/>
          </a:p>
        </p:txBody>
      </p:sp>
      <p:sp>
        <p:nvSpPr>
          <p:cNvPr id="10" name="Title 9"/>
          <p:cNvSpPr>
            <a:spLocks noGrp="1"/>
          </p:cNvSpPr>
          <p:nvPr>
            <p:ph type="title"/>
          </p:nvPr>
        </p:nvSpPr>
        <p:spPr>
          <a:xfrm>
            <a:off x="912125" y="576986"/>
            <a:ext cx="82296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rPr>
              <a:t>Class Rewards and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rPr>
              <a:t>B</a:t>
            </a:r>
            <a:r>
              <a:rPr lang="en-US" sz="4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rPr>
              <a:t>ehaviour</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endParaRPr>
          </a:p>
        </p:txBody>
      </p:sp>
      <p:sp>
        <p:nvSpPr>
          <p:cNvPr id="12" name="TextBox 11"/>
          <p:cNvSpPr txBox="1"/>
          <p:nvPr/>
        </p:nvSpPr>
        <p:spPr>
          <a:xfrm>
            <a:off x="1295400" y="1524000"/>
            <a:ext cx="7467600" cy="4154984"/>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Calibri" panose="020F0502020204030204" pitchFamily="34" charset="0"/>
              </a:rPr>
              <a:t>Star of the week</a:t>
            </a:r>
          </a:p>
          <a:p>
            <a:pPr marL="800100" lvl="1" indent="-342900">
              <a:buFont typeface="Arial" panose="020B0604020202020204" pitchFamily="34" charset="0"/>
              <a:buChar char="•"/>
            </a:pPr>
            <a:r>
              <a:rPr lang="en-US" dirty="0">
                <a:latin typeface="Calibri" panose="020F0502020204030204" pitchFamily="34" charset="0"/>
              </a:rPr>
              <a:t>to reinforce IB learner </a:t>
            </a:r>
            <a:r>
              <a:rPr lang="en-US" dirty="0" smtClean="0">
                <a:latin typeface="Calibri" panose="020F0502020204030204" pitchFamily="34" charset="0"/>
              </a:rPr>
              <a:t>profile</a:t>
            </a:r>
            <a:endParaRPr lang="en-US" dirty="0" smtClean="0">
              <a:latin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rPr>
              <a:t>Lenny the Lobster</a:t>
            </a:r>
          </a:p>
          <a:p>
            <a:pPr marL="342900" indent="-342900">
              <a:buFont typeface="Arial" panose="020B0604020202020204" pitchFamily="34" charset="0"/>
              <a:buChar char="•"/>
            </a:pPr>
            <a:r>
              <a:rPr lang="en-US" dirty="0" smtClean="0">
                <a:latin typeface="Calibri" panose="020F0502020204030204" pitchFamily="34" charset="0"/>
              </a:rPr>
              <a:t>Scouts</a:t>
            </a:r>
            <a:endParaRPr lang="en-US" dirty="0" smtClean="0">
              <a:latin typeface="Calibri" panose="020F0502020204030204" pitchFamily="34" charset="0"/>
            </a:endParaRPr>
          </a:p>
          <a:p>
            <a:pPr marL="800100" lvl="1" indent="-342900">
              <a:buFont typeface="Arial" panose="020B0604020202020204" pitchFamily="34" charset="0"/>
              <a:buChar char="•"/>
            </a:pPr>
            <a:r>
              <a:rPr lang="en-US" dirty="0" smtClean="0">
                <a:latin typeface="Calibri" panose="020F0502020204030204" pitchFamily="34" charset="0"/>
              </a:rPr>
              <a:t>students will monitor their peers </a:t>
            </a:r>
            <a:r>
              <a:rPr lang="en-US" dirty="0" err="1" smtClean="0">
                <a:latin typeface="Calibri" panose="020F0502020204030204" pitchFamily="34" charset="0"/>
              </a:rPr>
              <a:t>behaviour</a:t>
            </a:r>
            <a:endParaRPr lang="en-US" dirty="0" smtClean="0">
              <a:latin typeface="Calibri" panose="020F0502020204030204" pitchFamily="34" charset="0"/>
            </a:endParaRPr>
          </a:p>
          <a:p>
            <a:pPr marL="342900" indent="-342900">
              <a:buFont typeface="Arial" panose="020B0604020202020204" pitchFamily="34" charset="0"/>
              <a:buChar char="•"/>
            </a:pPr>
            <a:r>
              <a:rPr lang="en-US" dirty="0" smtClean="0">
                <a:latin typeface="Calibri" panose="020F0502020204030204" pitchFamily="34" charset="0"/>
              </a:rPr>
              <a:t>3 Essential Agreements:</a:t>
            </a:r>
          </a:p>
          <a:p>
            <a:pPr marL="800100" lvl="1" indent="-342900">
              <a:buFont typeface="Arial" panose="020B0604020202020204" pitchFamily="34" charset="0"/>
              <a:buChar char="•"/>
            </a:pPr>
            <a:r>
              <a:rPr lang="en-US" dirty="0" smtClean="0">
                <a:latin typeface="Calibri" panose="020F0502020204030204" pitchFamily="34" charset="0"/>
              </a:rPr>
              <a:t>Show respect</a:t>
            </a:r>
          </a:p>
          <a:p>
            <a:pPr marL="800100" lvl="1" indent="-342900">
              <a:buFont typeface="Arial" panose="020B0604020202020204" pitchFamily="34" charset="0"/>
              <a:buChar char="•"/>
            </a:pPr>
            <a:r>
              <a:rPr lang="en-US" dirty="0" smtClean="0">
                <a:latin typeface="Calibri" panose="020F0502020204030204" pitchFamily="34" charset="0"/>
              </a:rPr>
              <a:t>Make good decisions</a:t>
            </a:r>
          </a:p>
          <a:p>
            <a:pPr marL="800100" lvl="1" indent="-342900">
              <a:buFont typeface="Arial" panose="020B0604020202020204" pitchFamily="34" charset="0"/>
              <a:buChar char="•"/>
            </a:pPr>
            <a:r>
              <a:rPr lang="en-US" dirty="0" smtClean="0">
                <a:latin typeface="Calibri" panose="020F0502020204030204" pitchFamily="34" charset="0"/>
              </a:rPr>
              <a:t>Solve problems</a:t>
            </a:r>
          </a:p>
          <a:p>
            <a:pPr marL="800100" lvl="1" indent="-342900">
              <a:buFont typeface="Arial" panose="020B0604020202020204" pitchFamily="34" charset="0"/>
              <a:buChar char="•"/>
            </a:pPr>
            <a:endParaRPr lang="en-US" dirty="0" smtClean="0">
              <a:latin typeface="Calibri" panose="020F0502020204030204" pitchFamily="34" charset="0"/>
            </a:endParaRPr>
          </a:p>
          <a:p>
            <a:endParaRPr lang="en-US" dirty="0">
              <a:latin typeface="Calibri" panose="020F0502020204030204" pitchFamily="34" charset="0"/>
            </a:endParaRPr>
          </a:p>
        </p:txBody>
      </p:sp>
    </p:spTree>
    <p:extLst>
      <p:ext uri="{BB962C8B-B14F-4D97-AF65-F5344CB8AC3E}">
        <p14:creationId xmlns:p14="http://schemas.microsoft.com/office/powerpoint/2010/main" val="374137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rPr>
              <a:t>Celebrating a Birthday</a:t>
            </a:r>
            <a:endParaRPr lang="en-US" dirty="0"/>
          </a:p>
        </p:txBody>
      </p:sp>
      <p:sp>
        <p:nvSpPr>
          <p:cNvPr id="3" name="Content Placeholder 2"/>
          <p:cNvSpPr>
            <a:spLocks noGrp="1"/>
          </p:cNvSpPr>
          <p:nvPr>
            <p:ph idx="1"/>
          </p:nvPr>
        </p:nvSpPr>
        <p:spPr>
          <a:xfrm>
            <a:off x="990600" y="1524000"/>
            <a:ext cx="7696200" cy="4906963"/>
          </a:xfrm>
        </p:spPr>
        <p:txBody>
          <a:bodyPr/>
          <a:lstStyle/>
          <a:p>
            <a:r>
              <a:rPr lang="en-US" dirty="0"/>
              <a:t>C</a:t>
            </a:r>
            <a:r>
              <a:rPr lang="en-US" dirty="0" smtClean="0"/>
              <a:t>elebration in the last 20 minutes of the day or on a Thursday if your child’s birthday falls on the weekend</a:t>
            </a:r>
            <a:endParaRPr lang="en-US" dirty="0"/>
          </a:p>
          <a:p>
            <a:r>
              <a:rPr lang="en-US" dirty="0" smtClean="0"/>
              <a:t>Share a healthy treat with the class</a:t>
            </a:r>
            <a:r>
              <a:rPr lang="en-US" dirty="0"/>
              <a:t> </a:t>
            </a:r>
            <a:r>
              <a:rPr lang="en-US" dirty="0" smtClean="0"/>
              <a:t>and the parents are </a:t>
            </a:r>
            <a:r>
              <a:rPr lang="en-US" dirty="0" smtClean="0"/>
              <a:t>more than welcome to be there to celebrate with us. </a:t>
            </a:r>
            <a:endParaRPr lang="en-US" dirty="0"/>
          </a:p>
          <a:p>
            <a:r>
              <a:rPr lang="en-US" b="1" dirty="0" smtClean="0"/>
              <a:t>Healthy snack – i.e. fruit kebabs. NO </a:t>
            </a:r>
            <a:r>
              <a:rPr lang="en-US" b="1" dirty="0"/>
              <a:t>whole class cupcakes/cookies </a:t>
            </a:r>
            <a:r>
              <a:rPr lang="en-US" b="1" dirty="0" smtClean="0"/>
              <a:t>etc</a:t>
            </a:r>
            <a:r>
              <a:rPr lang="en-US" b="1" dirty="0" smtClean="0"/>
              <a:t>. Please save this for your celebration at home. </a:t>
            </a:r>
            <a:endParaRPr lang="en-US" b="1" dirty="0"/>
          </a:p>
          <a:p>
            <a:pPr marL="0" indent="0">
              <a:buNone/>
            </a:pPr>
            <a:endParaRPr lang="en-US" dirty="0"/>
          </a:p>
        </p:txBody>
      </p:sp>
    </p:spTree>
    <p:extLst>
      <p:ext uri="{BB962C8B-B14F-4D97-AF65-F5344CB8AC3E}">
        <p14:creationId xmlns:p14="http://schemas.microsoft.com/office/powerpoint/2010/main" val="2967419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09600"/>
            <a:ext cx="8229600" cy="4525963"/>
          </a:xfrm>
        </p:spPr>
        <p:txBody>
          <a:bodyPr/>
          <a:lstStyle/>
          <a:p>
            <a:r>
              <a:rPr lang="en-US" sz="2400" dirty="0" smtClean="0"/>
              <a:t>School drop off is </a:t>
            </a:r>
            <a:r>
              <a:rPr lang="en-US" sz="2400" b="1" dirty="0" smtClean="0"/>
              <a:t>8:00 - 8:15am</a:t>
            </a:r>
            <a:endParaRPr lang="en-US" sz="2400" b="1" dirty="0"/>
          </a:p>
          <a:p>
            <a:r>
              <a:rPr lang="en-US" sz="2400" dirty="0" smtClean="0"/>
              <a:t>Lunches</a:t>
            </a:r>
            <a:r>
              <a:rPr lang="en-US" sz="2400" dirty="0" smtClean="0"/>
              <a:t>:</a:t>
            </a:r>
          </a:p>
          <a:p>
            <a:pPr lvl="1">
              <a:buFont typeface="Wingdings" pitchFamily="2" charset="2"/>
              <a:buChar char="ü"/>
            </a:pPr>
            <a:r>
              <a:rPr lang="en-US" sz="2400" dirty="0" smtClean="0"/>
              <a:t>Healthy lunches</a:t>
            </a:r>
          </a:p>
          <a:p>
            <a:pPr lvl="1">
              <a:buFont typeface="Wingdings" pitchFamily="2" charset="2"/>
              <a:buChar char="ü"/>
            </a:pPr>
            <a:r>
              <a:rPr lang="en-US" sz="2400" dirty="0" smtClean="0"/>
              <a:t>Spoons and forks packed from home</a:t>
            </a:r>
          </a:p>
          <a:p>
            <a:pPr lvl="1">
              <a:buFont typeface="Wingdings" pitchFamily="2" charset="2"/>
              <a:buChar char="ü"/>
            </a:pPr>
            <a:r>
              <a:rPr lang="en-US" sz="2400" dirty="0" smtClean="0"/>
              <a:t>Label your child’s lunch </a:t>
            </a:r>
            <a:r>
              <a:rPr lang="en-US" sz="2400" dirty="0" smtClean="0"/>
              <a:t>box</a:t>
            </a:r>
            <a:endParaRPr lang="en-US" sz="2400" dirty="0" smtClean="0"/>
          </a:p>
          <a:p>
            <a:pPr lvl="1">
              <a:buFont typeface="Wingdings" pitchFamily="2" charset="2"/>
              <a:buChar char="ü"/>
            </a:pPr>
            <a:r>
              <a:rPr lang="en-US" sz="2400" dirty="0" smtClean="0"/>
              <a:t>Only hot food occasionally (it is not encouraged)</a:t>
            </a:r>
            <a:endParaRPr lang="en-US" sz="2400" dirty="0" smtClean="0"/>
          </a:p>
          <a:p>
            <a:pPr lvl="1">
              <a:buFont typeface="Wingdings" pitchFamily="2" charset="2"/>
              <a:buChar char="ü"/>
            </a:pPr>
            <a:r>
              <a:rPr lang="en-US" sz="2400" dirty="0" smtClean="0"/>
              <a:t>Nut free school</a:t>
            </a:r>
          </a:p>
          <a:p>
            <a:r>
              <a:rPr lang="en-US" sz="2400" dirty="0" smtClean="0"/>
              <a:t>Please name ALL uniform and accessories</a:t>
            </a:r>
          </a:p>
          <a:p>
            <a:r>
              <a:rPr lang="en-US" sz="2400" dirty="0" smtClean="0"/>
              <a:t>Send a water bottle to school daily (labeled)</a:t>
            </a:r>
          </a:p>
          <a:p>
            <a:r>
              <a:rPr lang="en-US" sz="2400" dirty="0" smtClean="0"/>
              <a:t>No toys from home to come to school</a:t>
            </a:r>
          </a:p>
          <a:p>
            <a:r>
              <a:rPr lang="en-US" sz="2400" dirty="0" smtClean="0"/>
              <a:t>Please only return library books in the library folders on the day of the lesson</a:t>
            </a:r>
          </a:p>
          <a:p>
            <a:r>
              <a:rPr lang="en-US" sz="2400" dirty="0" smtClean="0"/>
              <a:t>Class readers will be changed on a Sunday</a:t>
            </a:r>
          </a:p>
        </p:txBody>
      </p:sp>
      <p:sp>
        <p:nvSpPr>
          <p:cNvPr id="4" name="Title 9"/>
          <p:cNvSpPr>
            <a:spLocks noGrp="1"/>
          </p:cNvSpPr>
          <p:nvPr>
            <p:ph type="title"/>
          </p:nvPr>
        </p:nvSpPr>
        <p:spPr>
          <a:xfrm>
            <a:off x="914400" y="0"/>
            <a:ext cx="82296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rPr>
              <a:t>Daily Reminders…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endParaRPr>
          </a:p>
        </p:txBody>
      </p:sp>
      <p:sp>
        <p:nvSpPr>
          <p:cNvPr id="5" name="TextBox 4"/>
          <p:cNvSpPr txBox="1"/>
          <p:nvPr/>
        </p:nvSpPr>
        <p:spPr>
          <a:xfrm>
            <a:off x="6257499" y="6403032"/>
            <a:ext cx="1066800" cy="46166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4485947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143000"/>
            <a:ext cx="8001000" cy="5715000"/>
          </a:xfrm>
        </p:spPr>
        <p:txBody>
          <a:bodyPr/>
          <a:lstStyle/>
          <a:p>
            <a:r>
              <a:rPr lang="en-US" sz="2800" dirty="0" smtClean="0"/>
              <a:t>Junk modeling materials (boxes, yoghurt pots, bottles, egg boxes etc.)</a:t>
            </a:r>
          </a:p>
          <a:p>
            <a:pPr marL="0" indent="0">
              <a:buNone/>
            </a:pPr>
            <a:r>
              <a:rPr lang="en-US" sz="2800" dirty="0"/>
              <a:t>	</a:t>
            </a:r>
            <a:r>
              <a:rPr lang="en-US" sz="2800" b="1" dirty="0" smtClean="0"/>
              <a:t>Please ensure these are clean and dry before  	sending to school</a:t>
            </a:r>
          </a:p>
          <a:p>
            <a:r>
              <a:rPr lang="en-US" sz="2800" dirty="0" smtClean="0"/>
              <a:t>Glass jars with lids</a:t>
            </a:r>
          </a:p>
          <a:p>
            <a:r>
              <a:rPr lang="en-US" sz="2800" dirty="0" smtClean="0"/>
              <a:t>Collage materials (cloth, pebbles, shells, art materials etc.)</a:t>
            </a:r>
          </a:p>
          <a:p>
            <a:r>
              <a:rPr lang="en-US" sz="2800" dirty="0" smtClean="0"/>
              <a:t>Plants</a:t>
            </a:r>
          </a:p>
          <a:p>
            <a:r>
              <a:rPr lang="en-US" sz="2800" dirty="0" smtClean="0"/>
              <a:t>Unwanted sheets, beddings, cushions etc.</a:t>
            </a:r>
          </a:p>
          <a:p>
            <a:r>
              <a:rPr lang="en-US" sz="2800" dirty="0" smtClean="0"/>
              <a:t>Any other resources </a:t>
            </a:r>
            <a:r>
              <a:rPr lang="en-US" sz="2800" dirty="0" smtClean="0">
                <a:sym typeface="Wingdings"/>
              </a:rPr>
              <a:t> </a:t>
            </a:r>
            <a:endParaRPr lang="en-US" sz="2800" dirty="0">
              <a:sym typeface="Wingdings" pitchFamily="2" charset="2"/>
            </a:endParaRPr>
          </a:p>
          <a:p>
            <a:pPr marL="0" indent="0">
              <a:buNone/>
            </a:pPr>
            <a:endParaRPr lang="en-US" sz="2800" dirty="0"/>
          </a:p>
        </p:txBody>
      </p:sp>
      <p:sp>
        <p:nvSpPr>
          <p:cNvPr id="5" name="Title 9"/>
          <p:cNvSpPr>
            <a:spLocks noGrp="1"/>
          </p:cNvSpPr>
          <p:nvPr>
            <p:ph type="title"/>
          </p:nvPr>
        </p:nvSpPr>
        <p:spPr>
          <a:xfrm>
            <a:off x="914400" y="457200"/>
            <a:ext cx="82296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rPr>
              <a:t>Donations gratefully received…</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endParaRPr>
          </a:p>
        </p:txBody>
      </p:sp>
      <p:sp>
        <p:nvSpPr>
          <p:cNvPr id="6" name="TextBox 5"/>
          <p:cNvSpPr txBox="1"/>
          <p:nvPr/>
        </p:nvSpPr>
        <p:spPr>
          <a:xfrm>
            <a:off x="6504709" y="6396335"/>
            <a:ext cx="838200" cy="46166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634590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041" t="53672"/>
          <a:stretch/>
        </p:blipFill>
        <p:spPr bwMode="auto">
          <a:xfrm>
            <a:off x="7027300" y="4419600"/>
            <a:ext cx="2055501" cy="2306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3"/>
          <p:cNvSpPr>
            <a:spLocks noGrp="1" noChangeArrowheads="1"/>
          </p:cNvSpPr>
          <p:nvPr>
            <p:ph idx="1"/>
          </p:nvPr>
        </p:nvSpPr>
        <p:spPr>
          <a:xfrm>
            <a:off x="1219200" y="1077318"/>
            <a:ext cx="7772400" cy="4419600"/>
          </a:xfrm>
        </p:spPr>
        <p:txBody>
          <a:bodyPr>
            <a:noAutofit/>
          </a:bodyPr>
          <a:lstStyle/>
          <a:p>
            <a:pPr>
              <a:defRPr/>
            </a:pPr>
            <a:r>
              <a:rPr lang="en-GB" sz="2400" dirty="0" smtClean="0"/>
              <a:t>How can we work together?</a:t>
            </a:r>
          </a:p>
          <a:p>
            <a:pPr eaLnBrk="1" hangingPunct="1">
              <a:defRPr/>
            </a:pPr>
            <a:r>
              <a:rPr lang="en-GB" sz="2400" dirty="0" smtClean="0"/>
              <a:t>Many ways to be in touch including face-to-face, email etc.</a:t>
            </a:r>
          </a:p>
          <a:p>
            <a:pPr eaLnBrk="1" hangingPunct="1">
              <a:defRPr/>
            </a:pPr>
            <a:r>
              <a:rPr lang="en-GB" sz="2400" dirty="0" smtClean="0"/>
              <a:t>Ask questions as they come up, open door policy</a:t>
            </a:r>
            <a:endParaRPr lang="en-GB" sz="3600" b="1" dirty="0">
              <a:solidFill>
                <a:srgbClr val="FF0066"/>
              </a:solidFill>
            </a:endParaRPr>
          </a:p>
          <a:p>
            <a:pPr eaLnBrk="1" hangingPunct="1">
              <a:defRPr/>
            </a:pPr>
            <a:r>
              <a:rPr lang="en-GB" sz="2400" dirty="0" smtClean="0"/>
              <a:t>Please </a:t>
            </a:r>
            <a:r>
              <a:rPr lang="en-GB" sz="2400" b="1" dirty="0" smtClean="0"/>
              <a:t>regularly check </a:t>
            </a:r>
            <a:r>
              <a:rPr lang="en-GB" sz="2400" dirty="0" smtClean="0"/>
              <a:t>the KG2 </a:t>
            </a:r>
            <a:br>
              <a:rPr lang="en-GB" sz="2400" dirty="0" smtClean="0"/>
            </a:br>
            <a:r>
              <a:rPr lang="en-GB" sz="2400" dirty="0" smtClean="0"/>
              <a:t>website- updated </a:t>
            </a:r>
            <a:r>
              <a:rPr lang="en-GB" sz="2400" dirty="0" smtClean="0"/>
              <a:t>weekly</a:t>
            </a:r>
          </a:p>
          <a:p>
            <a:pPr>
              <a:defRPr/>
            </a:pPr>
            <a:r>
              <a:rPr lang="en-GB" sz="2400" dirty="0" smtClean="0">
                <a:hlinkClick r:id="rId4"/>
              </a:rPr>
              <a:t>Let me show you!</a:t>
            </a:r>
            <a:endParaRPr lang="en-GB" sz="2400" dirty="0" smtClean="0"/>
          </a:p>
          <a:p>
            <a:pPr>
              <a:defRPr/>
            </a:pPr>
            <a:endParaRPr lang="en-GB" sz="2400" dirty="0"/>
          </a:p>
          <a:p>
            <a:pPr>
              <a:defRPr/>
            </a:pPr>
            <a:endParaRPr lang="en-GB" sz="2400" dirty="0" smtClean="0"/>
          </a:p>
        </p:txBody>
      </p:sp>
      <p:sp>
        <p:nvSpPr>
          <p:cNvPr id="6" name="Rectangle 5"/>
          <p:cNvSpPr/>
          <p:nvPr/>
        </p:nvSpPr>
        <p:spPr>
          <a:xfrm>
            <a:off x="1295400" y="5715000"/>
            <a:ext cx="636424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r>
              <a:rPr lang="en-GB"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.coffin_gwa@gemsedu.com</a:t>
            </a:r>
          </a:p>
        </p:txBody>
      </p:sp>
      <p:sp>
        <p:nvSpPr>
          <p:cNvPr id="8" name="Rectangle 7"/>
          <p:cNvSpPr/>
          <p:nvPr/>
        </p:nvSpPr>
        <p:spPr>
          <a:xfrm>
            <a:off x="1066800" y="228600"/>
            <a:ext cx="50292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rPr>
              <a:t>Communication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endParaRPr>
          </a:p>
        </p:txBody>
      </p:sp>
      <p:sp>
        <p:nvSpPr>
          <p:cNvPr id="2" name="TextBox 1"/>
          <p:cNvSpPr txBox="1"/>
          <p:nvPr/>
        </p:nvSpPr>
        <p:spPr>
          <a:xfrm>
            <a:off x="1741166" y="5181600"/>
            <a:ext cx="5508303" cy="1015663"/>
          </a:xfrm>
          <a:prstGeom prst="rect">
            <a:avLst/>
          </a:prstGeom>
          <a:noFill/>
        </p:spPr>
        <p:txBody>
          <a:bodyPr wrap="none" rtlCol="0">
            <a:spAutoFit/>
          </a:bodyPr>
          <a:lstStyle/>
          <a:p>
            <a:r>
              <a:rPr lang="en-GB" sz="3600" dirty="0" smtClean="0">
                <a:solidFill>
                  <a:srgbClr val="0070C0"/>
                </a:solidFill>
                <a:latin typeface="+mn-lt"/>
              </a:rPr>
              <a:t>www.kgtwogwa.weebly.com</a:t>
            </a:r>
          </a:p>
          <a:p>
            <a:endParaRPr lang="en-GB" dirty="0"/>
          </a:p>
        </p:txBody>
      </p:sp>
      <p:pic>
        <p:nvPicPr>
          <p:cNvPr id="1026" name="Picture 2" descr="C:\Users\hannah.cox\AppData\Local\Microsoft\Windows\Temporary Internet Files\Content.Outlook\A8E50YJ4\Kgtwo (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1166" y="3733800"/>
            <a:ext cx="3347413" cy="15621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7800" y="3505200"/>
            <a:ext cx="2209800" cy="1569660"/>
          </a:xfrm>
          <a:prstGeom prst="rect">
            <a:avLst/>
          </a:prstGeom>
          <a:noFill/>
        </p:spPr>
        <p:txBody>
          <a:bodyPr wrap="square" rtlCol="0">
            <a:spAutoFit/>
          </a:bodyPr>
          <a:lstStyle/>
          <a:p>
            <a:pPr algn="ctr"/>
            <a:r>
              <a:rPr lang="en-US" dirty="0" smtClean="0">
                <a:latin typeface="+mn-lt"/>
                <a:hlinkClick r:id="rId6"/>
              </a:rPr>
              <a:t>Sign up to the email alert for </a:t>
            </a:r>
            <a:r>
              <a:rPr lang="en-US" dirty="0" err="1" smtClean="0">
                <a:latin typeface="+mn-lt"/>
                <a:hlinkClick r:id="rId6"/>
              </a:rPr>
              <a:t>weebly</a:t>
            </a:r>
            <a:r>
              <a:rPr lang="en-US" dirty="0" smtClean="0">
                <a:latin typeface="+mn-lt"/>
                <a:hlinkClick r:id="rId6"/>
              </a:rPr>
              <a:t> updates!!</a:t>
            </a:r>
            <a:endParaRPr lang="en-US"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0421" y="3464634"/>
            <a:ext cx="4461447" cy="334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1122121" y="174215"/>
            <a:ext cx="5596394"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rPr>
              <a:t>Specialist teachers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endParaRPr>
          </a:p>
        </p:txBody>
      </p:sp>
      <p:sp>
        <p:nvSpPr>
          <p:cNvPr id="2" name="Rectangle 1"/>
          <p:cNvSpPr/>
          <p:nvPr/>
        </p:nvSpPr>
        <p:spPr>
          <a:xfrm>
            <a:off x="3754680" y="6667500"/>
            <a:ext cx="512520"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pic>
        <p:nvPicPr>
          <p:cNvPr id="41" name="Picture 8" descr="Magaret Sikora Music Teacher">
            <a:hlinkClick r:id="rId4"/>
          </p:cNvPr>
          <p:cNvPicPr>
            <a:picLocks noChangeAspect="1" noChangeArrowheads="1"/>
          </p:cNvPicPr>
          <p:nvPr/>
        </p:nvPicPr>
        <p:blipFill>
          <a:blip r:embed="rId5"/>
          <a:srcRect/>
          <a:stretch>
            <a:fillRect/>
          </a:stretch>
        </p:blipFill>
        <p:spPr bwMode="auto">
          <a:xfrm>
            <a:off x="1360360" y="1137003"/>
            <a:ext cx="930136" cy="1371600"/>
          </a:xfrm>
          <a:prstGeom prst="rect">
            <a:avLst/>
          </a:prstGeom>
          <a:noFill/>
        </p:spPr>
      </p:pic>
      <p:sp>
        <p:nvSpPr>
          <p:cNvPr id="44" name="TextBox 43"/>
          <p:cNvSpPr txBox="1"/>
          <p:nvPr/>
        </p:nvSpPr>
        <p:spPr>
          <a:xfrm>
            <a:off x="453828" y="2588565"/>
            <a:ext cx="2743200" cy="461665"/>
          </a:xfrm>
          <a:prstGeom prst="rect">
            <a:avLst/>
          </a:prstGeom>
          <a:noFill/>
        </p:spPr>
        <p:txBody>
          <a:bodyPr wrap="square" rtlCol="0">
            <a:spAutoFit/>
          </a:bodyPr>
          <a:lstStyle/>
          <a:p>
            <a:pPr algn="ctr" eaLnBrk="1" hangingPunct="1">
              <a:defRPr/>
            </a:pPr>
            <a:r>
              <a:rPr lang="en-GB" sz="1200" dirty="0" smtClean="0">
                <a:latin typeface="+mj-lt"/>
              </a:rPr>
              <a:t>Margaret Sikora  </a:t>
            </a:r>
          </a:p>
          <a:p>
            <a:pPr algn="ctr" eaLnBrk="1" hangingPunct="1">
              <a:defRPr/>
            </a:pPr>
            <a:r>
              <a:rPr lang="en-GB" sz="1200" b="1" dirty="0" smtClean="0">
                <a:latin typeface="+mj-lt"/>
              </a:rPr>
              <a:t>Music</a:t>
            </a:r>
          </a:p>
        </p:txBody>
      </p:sp>
      <p:sp>
        <p:nvSpPr>
          <p:cNvPr id="45" name="TextBox 44"/>
          <p:cNvSpPr txBox="1"/>
          <p:nvPr/>
        </p:nvSpPr>
        <p:spPr>
          <a:xfrm>
            <a:off x="3383269" y="4597197"/>
            <a:ext cx="2667000" cy="646331"/>
          </a:xfrm>
          <a:prstGeom prst="rect">
            <a:avLst/>
          </a:prstGeom>
          <a:noFill/>
        </p:spPr>
        <p:txBody>
          <a:bodyPr wrap="square" rtlCol="0">
            <a:spAutoFit/>
          </a:bodyPr>
          <a:lstStyle/>
          <a:p>
            <a:pPr algn="ctr" eaLnBrk="1" hangingPunct="1">
              <a:defRPr/>
            </a:pPr>
            <a:r>
              <a:rPr lang="en-GB" sz="1200" dirty="0" smtClean="0">
                <a:latin typeface="+mj-lt"/>
              </a:rPr>
              <a:t>Suzie Shih</a:t>
            </a:r>
            <a:endParaRPr lang="en-GB" sz="1200" dirty="0" smtClean="0">
              <a:latin typeface="+mj-lt"/>
            </a:endParaRPr>
          </a:p>
          <a:p>
            <a:pPr algn="ctr" eaLnBrk="1" hangingPunct="1">
              <a:defRPr/>
            </a:pPr>
            <a:r>
              <a:rPr lang="en-US" sz="1200" b="1" dirty="0" smtClean="0">
                <a:latin typeface="+mj-lt"/>
              </a:rPr>
              <a:t>Counselor and </a:t>
            </a:r>
          </a:p>
          <a:p>
            <a:pPr algn="ctr" eaLnBrk="1" hangingPunct="1">
              <a:defRPr/>
            </a:pPr>
            <a:r>
              <a:rPr lang="en-US" sz="1200" b="1" dirty="0" smtClean="0">
                <a:latin typeface="+mj-lt"/>
              </a:rPr>
              <a:t>Social </a:t>
            </a:r>
            <a:r>
              <a:rPr lang="en-US" sz="1200" b="1" dirty="0" smtClean="0">
                <a:latin typeface="+mj-lt"/>
              </a:rPr>
              <a:t>Stars </a:t>
            </a:r>
            <a:r>
              <a:rPr lang="en-US" sz="1200" b="1" dirty="0" smtClean="0">
                <a:latin typeface="+mj-lt"/>
              </a:rPr>
              <a:t>Teacher</a:t>
            </a:r>
            <a:endParaRPr lang="en-GB" sz="1200" b="1" dirty="0" smtClean="0">
              <a:latin typeface="+mj-lt"/>
            </a:endParaRPr>
          </a:p>
        </p:txBody>
      </p:sp>
      <p:sp>
        <p:nvSpPr>
          <p:cNvPr id="46" name="TextBox 45"/>
          <p:cNvSpPr txBox="1"/>
          <p:nvPr/>
        </p:nvSpPr>
        <p:spPr>
          <a:xfrm>
            <a:off x="1903329" y="2588566"/>
            <a:ext cx="2743200" cy="461665"/>
          </a:xfrm>
          <a:prstGeom prst="rect">
            <a:avLst/>
          </a:prstGeom>
          <a:noFill/>
        </p:spPr>
        <p:txBody>
          <a:bodyPr wrap="square" rtlCol="0">
            <a:spAutoFit/>
          </a:bodyPr>
          <a:lstStyle/>
          <a:p>
            <a:pPr algn="ctr" eaLnBrk="1" hangingPunct="1">
              <a:defRPr/>
            </a:pPr>
            <a:r>
              <a:rPr lang="en-GB" sz="1200" dirty="0" smtClean="0">
                <a:latin typeface="+mj-lt"/>
              </a:rPr>
              <a:t>Beatriz Arbelaez</a:t>
            </a:r>
          </a:p>
          <a:p>
            <a:pPr algn="ctr" eaLnBrk="1" hangingPunct="1">
              <a:defRPr/>
            </a:pPr>
            <a:r>
              <a:rPr lang="en-GB" sz="1200" b="1" dirty="0" smtClean="0">
                <a:latin typeface="+mj-lt"/>
              </a:rPr>
              <a:t>ICT</a:t>
            </a:r>
          </a:p>
        </p:txBody>
      </p:sp>
      <p:sp>
        <p:nvSpPr>
          <p:cNvPr id="48" name="Rectangle 47"/>
          <p:cNvSpPr/>
          <p:nvPr/>
        </p:nvSpPr>
        <p:spPr>
          <a:xfrm>
            <a:off x="3754680" y="6667500"/>
            <a:ext cx="512520"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pic>
        <p:nvPicPr>
          <p:cNvPr id="50"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389253" y="3219981"/>
            <a:ext cx="956256" cy="13716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925617" y="4674291"/>
            <a:ext cx="1904999" cy="461665"/>
          </a:xfrm>
          <a:prstGeom prst="rect">
            <a:avLst/>
          </a:prstGeom>
          <a:noFill/>
        </p:spPr>
        <p:txBody>
          <a:bodyPr wrap="square" rtlCol="0">
            <a:spAutoFit/>
          </a:bodyPr>
          <a:lstStyle/>
          <a:p>
            <a:pPr algn="ctr"/>
            <a:r>
              <a:rPr lang="en-GB" sz="1200" dirty="0" smtClean="0">
                <a:latin typeface="Calibri" pitchFamily="34" charset="0"/>
              </a:rPr>
              <a:t>Lottie Lucas</a:t>
            </a:r>
            <a:endParaRPr lang="en-GB" sz="1200" dirty="0" smtClean="0">
              <a:latin typeface="Calibri" pitchFamily="34" charset="0"/>
            </a:endParaRPr>
          </a:p>
          <a:p>
            <a:pPr algn="ctr"/>
            <a:r>
              <a:rPr lang="en-GB" sz="1200" b="1" dirty="0" smtClean="0">
                <a:latin typeface="Calibri" pitchFamily="34" charset="0"/>
              </a:rPr>
              <a:t>Swimming</a:t>
            </a:r>
          </a:p>
        </p:txBody>
      </p:sp>
      <p:pic>
        <p:nvPicPr>
          <p:cNvPr id="54" name="Picture 9"/>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795178" y="1137444"/>
            <a:ext cx="959502" cy="137071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276723" y="3276960"/>
            <a:ext cx="928496" cy="1221706"/>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6781801" y="2569232"/>
            <a:ext cx="1904999" cy="461665"/>
          </a:xfrm>
          <a:prstGeom prst="rect">
            <a:avLst/>
          </a:prstGeom>
          <a:noFill/>
        </p:spPr>
        <p:txBody>
          <a:bodyPr wrap="square" rtlCol="0">
            <a:spAutoFit/>
          </a:bodyPr>
          <a:lstStyle/>
          <a:p>
            <a:pPr algn="ctr"/>
            <a:r>
              <a:rPr lang="en-GB" sz="1200" dirty="0" smtClean="0">
                <a:latin typeface="Calibri" pitchFamily="34" charset="0"/>
              </a:rPr>
              <a:t>Dean Winders</a:t>
            </a:r>
            <a:endParaRPr lang="en-GB" sz="1200" dirty="0" smtClean="0">
              <a:latin typeface="Calibri" pitchFamily="34" charset="0"/>
            </a:endParaRPr>
          </a:p>
          <a:p>
            <a:pPr algn="ctr"/>
            <a:r>
              <a:rPr lang="en-GB" sz="1200" b="1" dirty="0" smtClean="0">
                <a:latin typeface="Calibri" pitchFamily="34" charset="0"/>
              </a:rPr>
              <a:t>P.E.</a:t>
            </a:r>
          </a:p>
        </p:txBody>
      </p:sp>
      <p:sp>
        <p:nvSpPr>
          <p:cNvPr id="58" name="TextBox 57"/>
          <p:cNvSpPr txBox="1"/>
          <p:nvPr/>
        </p:nvSpPr>
        <p:spPr>
          <a:xfrm>
            <a:off x="5029200" y="2586335"/>
            <a:ext cx="2667000" cy="461665"/>
          </a:xfrm>
          <a:prstGeom prst="rect">
            <a:avLst/>
          </a:prstGeom>
          <a:noFill/>
        </p:spPr>
        <p:txBody>
          <a:bodyPr wrap="square" rtlCol="0">
            <a:spAutoFit/>
          </a:bodyPr>
          <a:lstStyle/>
          <a:p>
            <a:pPr algn="ctr" eaLnBrk="1" hangingPunct="1">
              <a:defRPr/>
            </a:pPr>
            <a:r>
              <a:rPr lang="en-GB" sz="1200" dirty="0" smtClean="0">
                <a:latin typeface="+mj-lt"/>
              </a:rPr>
              <a:t>Leanne Collins</a:t>
            </a:r>
            <a:r>
              <a:rPr lang="en-GB" sz="1200" dirty="0" smtClean="0">
                <a:latin typeface="+mj-lt"/>
              </a:rPr>
              <a:t> </a:t>
            </a:r>
            <a:endParaRPr lang="en-GB" sz="1200" dirty="0" smtClean="0">
              <a:latin typeface="+mj-lt"/>
            </a:endParaRPr>
          </a:p>
          <a:p>
            <a:pPr algn="ctr" eaLnBrk="1" hangingPunct="1">
              <a:defRPr/>
            </a:pPr>
            <a:r>
              <a:rPr lang="en-GB" sz="1200" b="1" dirty="0" smtClean="0">
                <a:latin typeface="+mj-lt"/>
              </a:rPr>
              <a:t>Visual Arts </a:t>
            </a:r>
          </a:p>
        </p:txBody>
      </p:sp>
      <p:sp>
        <p:nvSpPr>
          <p:cNvPr id="60" name="TextBox 59"/>
          <p:cNvSpPr txBox="1"/>
          <p:nvPr/>
        </p:nvSpPr>
        <p:spPr>
          <a:xfrm>
            <a:off x="5443589" y="4661270"/>
            <a:ext cx="1766864" cy="461665"/>
          </a:xfrm>
          <a:prstGeom prst="rect">
            <a:avLst/>
          </a:prstGeom>
          <a:noFill/>
        </p:spPr>
        <p:txBody>
          <a:bodyPr wrap="square" rtlCol="0">
            <a:spAutoFit/>
          </a:bodyPr>
          <a:lstStyle/>
          <a:p>
            <a:pPr algn="ctr" eaLnBrk="1" hangingPunct="1">
              <a:defRPr/>
            </a:pPr>
            <a:r>
              <a:rPr lang="en-GB" sz="1200" dirty="0" smtClean="0">
                <a:latin typeface="+mj-lt"/>
              </a:rPr>
              <a:t>Zahra Hadi</a:t>
            </a:r>
          </a:p>
          <a:p>
            <a:pPr algn="ctr" eaLnBrk="1" hangingPunct="1">
              <a:defRPr/>
            </a:pPr>
            <a:r>
              <a:rPr lang="en-GB" sz="1200" b="1" dirty="0" smtClean="0">
                <a:latin typeface="+mj-lt"/>
              </a:rPr>
              <a:t>EAL</a:t>
            </a:r>
          </a:p>
        </p:txBody>
      </p:sp>
      <p:pic>
        <p:nvPicPr>
          <p:cNvPr id="61"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821887" y="1176531"/>
            <a:ext cx="959913" cy="134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Box 61"/>
          <p:cNvSpPr txBox="1"/>
          <p:nvPr/>
        </p:nvSpPr>
        <p:spPr>
          <a:xfrm>
            <a:off x="1941429" y="4649000"/>
            <a:ext cx="2667000" cy="461665"/>
          </a:xfrm>
          <a:prstGeom prst="rect">
            <a:avLst/>
          </a:prstGeom>
          <a:noFill/>
        </p:spPr>
        <p:txBody>
          <a:bodyPr wrap="square" rtlCol="0">
            <a:spAutoFit/>
          </a:bodyPr>
          <a:lstStyle/>
          <a:p>
            <a:pPr algn="ctr" eaLnBrk="1" hangingPunct="1">
              <a:defRPr/>
            </a:pPr>
            <a:r>
              <a:rPr lang="en-GB" sz="1200" dirty="0" smtClean="0">
                <a:latin typeface="+mj-lt"/>
              </a:rPr>
              <a:t>Anita </a:t>
            </a:r>
            <a:r>
              <a:rPr lang="en-GB" sz="1200" dirty="0">
                <a:latin typeface="+mj-lt"/>
              </a:rPr>
              <a:t>H</a:t>
            </a:r>
            <a:r>
              <a:rPr lang="en-GB" sz="1200" dirty="0" smtClean="0">
                <a:latin typeface="+mj-lt"/>
              </a:rPr>
              <a:t>enry</a:t>
            </a:r>
          </a:p>
          <a:p>
            <a:pPr algn="ctr" eaLnBrk="1" hangingPunct="1">
              <a:defRPr/>
            </a:pPr>
            <a:r>
              <a:rPr lang="en-GB" sz="1200" b="1" dirty="0" smtClean="0">
                <a:latin typeface="+mj-lt"/>
              </a:rPr>
              <a:t>Library</a:t>
            </a:r>
          </a:p>
        </p:txBody>
      </p:sp>
      <p:sp>
        <p:nvSpPr>
          <p:cNvPr id="63" name="TextBox 62"/>
          <p:cNvSpPr txBox="1"/>
          <p:nvPr/>
        </p:nvSpPr>
        <p:spPr>
          <a:xfrm>
            <a:off x="6432486" y="4642963"/>
            <a:ext cx="2667000" cy="461665"/>
          </a:xfrm>
          <a:prstGeom prst="rect">
            <a:avLst/>
          </a:prstGeom>
          <a:noFill/>
        </p:spPr>
        <p:txBody>
          <a:bodyPr wrap="square" rtlCol="0">
            <a:spAutoFit/>
          </a:bodyPr>
          <a:lstStyle/>
          <a:p>
            <a:pPr algn="ctr" eaLnBrk="1" hangingPunct="1">
              <a:defRPr/>
            </a:pPr>
            <a:r>
              <a:rPr lang="en-US" sz="1200" dirty="0" err="1" smtClean="0">
                <a:latin typeface="+mj-lt"/>
              </a:rPr>
              <a:t>Samah</a:t>
            </a:r>
            <a:r>
              <a:rPr lang="en-US" sz="1200" dirty="0" smtClean="0">
                <a:latin typeface="+mj-lt"/>
              </a:rPr>
              <a:t> Koura</a:t>
            </a:r>
            <a:endParaRPr lang="en-US" sz="1200" dirty="0" smtClean="0">
              <a:latin typeface="+mj-lt"/>
            </a:endParaRPr>
          </a:p>
          <a:p>
            <a:pPr algn="ctr" eaLnBrk="1" hangingPunct="1">
              <a:defRPr/>
            </a:pPr>
            <a:r>
              <a:rPr lang="en-US" sz="1200" b="1" dirty="0" smtClean="0">
                <a:latin typeface="+mj-lt"/>
              </a:rPr>
              <a:t>Arab Studies Teacher</a:t>
            </a:r>
            <a:endParaRPr lang="en-GB" sz="1200" b="1" dirty="0" smtClean="0">
              <a:latin typeface="+mj-lt"/>
            </a:endParaRPr>
          </a:p>
        </p:txBody>
      </p:sp>
      <p:pic>
        <p:nvPicPr>
          <p:cNvPr id="3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869295" y="3198868"/>
            <a:ext cx="915613" cy="137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0"/>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2657338" y="3276600"/>
            <a:ext cx="1122406" cy="12248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7284974" y="3208497"/>
            <a:ext cx="962025" cy="13433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67200" y="1066800"/>
            <a:ext cx="1034218" cy="1468589"/>
          </a:xfrm>
          <a:prstGeom prst="rect">
            <a:avLst/>
          </a:prstGeom>
        </p:spPr>
      </p:pic>
      <p:sp>
        <p:nvSpPr>
          <p:cNvPr id="26" name="TextBox 25"/>
          <p:cNvSpPr txBox="1"/>
          <p:nvPr/>
        </p:nvSpPr>
        <p:spPr>
          <a:xfrm>
            <a:off x="3450809" y="2562132"/>
            <a:ext cx="2667000" cy="461665"/>
          </a:xfrm>
          <a:prstGeom prst="rect">
            <a:avLst/>
          </a:prstGeom>
          <a:noFill/>
        </p:spPr>
        <p:txBody>
          <a:bodyPr wrap="square" rtlCol="0">
            <a:spAutoFit/>
          </a:bodyPr>
          <a:lstStyle/>
          <a:p>
            <a:pPr algn="ctr" eaLnBrk="1" hangingPunct="1">
              <a:defRPr/>
            </a:pPr>
            <a:r>
              <a:rPr lang="en-GB" sz="1200" dirty="0" smtClean="0">
                <a:latin typeface="+mj-lt"/>
              </a:rPr>
              <a:t>Neal Clark </a:t>
            </a:r>
            <a:endParaRPr lang="en-GB" sz="1200" dirty="0" smtClean="0">
              <a:latin typeface="+mj-lt"/>
            </a:endParaRPr>
          </a:p>
          <a:p>
            <a:pPr algn="ctr" eaLnBrk="1" hangingPunct="1">
              <a:defRPr/>
            </a:pPr>
            <a:r>
              <a:rPr lang="en-GB" sz="1200" b="1" dirty="0" smtClean="0">
                <a:latin typeface="+mj-lt"/>
              </a:rPr>
              <a:t>ICT</a:t>
            </a:r>
            <a:r>
              <a:rPr lang="en-GB" sz="1200" b="1" dirty="0" smtClean="0">
                <a:latin typeface="+mj-lt"/>
              </a:rPr>
              <a:t> </a:t>
            </a:r>
            <a:endParaRPr lang="en-GB" sz="1200" b="1" dirty="0" smtClean="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normAutofit/>
          </a:bodyPr>
          <a:lstStyle/>
          <a:p>
            <a:pPr algn="r"/>
            <a:r>
              <a:rPr lang="en-US" sz="6000" b="1" dirty="0" smtClean="0">
                <a:latin typeface="CorisandeLight" pitchFamily="2" charset="0"/>
              </a:rPr>
              <a:t>Specialist Locations</a:t>
            </a:r>
            <a:endParaRPr lang="en-US" sz="6000" b="1" dirty="0">
              <a:latin typeface="CorisandeLight" pitchFamily="2" charset="0"/>
            </a:endParaRPr>
          </a:p>
        </p:txBody>
      </p:sp>
      <p:pic>
        <p:nvPicPr>
          <p:cNvPr id="4" name="Picture 2" descr="C:\Users\j.smith\Desktop\dragon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7429" y="152400"/>
            <a:ext cx="1219200" cy="18297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97429" y="2333685"/>
            <a:ext cx="7946572" cy="4524315"/>
          </a:xfrm>
          <a:prstGeom prst="rect">
            <a:avLst/>
          </a:prstGeom>
          <a:noFill/>
        </p:spPr>
        <p:txBody>
          <a:bodyPr wrap="square" rtlCol="0">
            <a:spAutoFit/>
          </a:bodyPr>
          <a:lstStyle/>
          <a:p>
            <a:r>
              <a:rPr lang="en-US" dirty="0" smtClean="0"/>
              <a:t>PE &amp; Swimming …………………...…Reception Area</a:t>
            </a:r>
            <a:endParaRPr lang="en-US" dirty="0"/>
          </a:p>
          <a:p>
            <a:r>
              <a:rPr lang="en-US" dirty="0"/>
              <a:t>Counseling Team</a:t>
            </a:r>
            <a:r>
              <a:rPr lang="en-US" dirty="0" smtClean="0"/>
              <a:t>……………..Library</a:t>
            </a:r>
            <a:endParaRPr lang="en-US" dirty="0"/>
          </a:p>
          <a:p>
            <a:r>
              <a:rPr lang="en-US" dirty="0"/>
              <a:t>ICT Team………………..……</a:t>
            </a:r>
            <a:r>
              <a:rPr lang="en-US" dirty="0" smtClean="0"/>
              <a:t>Library</a:t>
            </a:r>
            <a:endParaRPr lang="en-US" dirty="0"/>
          </a:p>
          <a:p>
            <a:r>
              <a:rPr lang="en-US" dirty="0"/>
              <a:t>Learning Support Team</a:t>
            </a:r>
            <a:r>
              <a:rPr lang="en-US" dirty="0" smtClean="0"/>
              <a:t>………Library</a:t>
            </a:r>
            <a:endParaRPr lang="en-US" dirty="0"/>
          </a:p>
          <a:p>
            <a:r>
              <a:rPr lang="en-US" dirty="0"/>
              <a:t>English as </a:t>
            </a:r>
            <a:r>
              <a:rPr lang="en-US" dirty="0" smtClean="0"/>
              <a:t>an Additional </a:t>
            </a:r>
            <a:r>
              <a:rPr lang="en-US" dirty="0"/>
              <a:t>Language (EAL) Team</a:t>
            </a:r>
            <a:r>
              <a:rPr lang="en-US" dirty="0" smtClean="0"/>
              <a:t>…….</a:t>
            </a:r>
            <a:r>
              <a:rPr lang="en-US" dirty="0" smtClean="0"/>
              <a:t>Library</a:t>
            </a:r>
            <a:endParaRPr lang="en-US" dirty="0"/>
          </a:p>
          <a:p>
            <a:r>
              <a:rPr lang="en-US" dirty="0"/>
              <a:t>Music Team……………………………………..</a:t>
            </a:r>
            <a:r>
              <a:rPr lang="en-US" dirty="0" smtClean="0"/>
              <a:t>Library</a:t>
            </a:r>
            <a:endParaRPr lang="en-US" dirty="0"/>
          </a:p>
          <a:p>
            <a:r>
              <a:rPr lang="en-US" dirty="0"/>
              <a:t>Arabic Classrooms…………………………..….Level 2</a:t>
            </a:r>
          </a:p>
          <a:p>
            <a:r>
              <a:rPr lang="en-US" dirty="0"/>
              <a:t>Library Team</a:t>
            </a:r>
            <a:r>
              <a:rPr lang="en-US" dirty="0" smtClean="0"/>
              <a:t>……………………………………</a:t>
            </a:r>
            <a:r>
              <a:rPr lang="en-US" dirty="0" smtClean="0"/>
              <a:t>Library</a:t>
            </a:r>
            <a:endParaRPr lang="en-US" dirty="0"/>
          </a:p>
          <a:p>
            <a:r>
              <a:rPr lang="en-US" dirty="0"/>
              <a:t>Art Team…………………………………..…….</a:t>
            </a:r>
            <a:r>
              <a:rPr lang="en-US" dirty="0" smtClean="0"/>
              <a:t>Library</a:t>
            </a:r>
            <a:endParaRPr lang="en-US" dirty="0"/>
          </a:p>
          <a:p>
            <a:r>
              <a:rPr lang="en-US" dirty="0" smtClean="0"/>
              <a:t>Coffee and tea served on first floor open area</a:t>
            </a:r>
            <a:endParaRPr lang="en-US" dirty="0"/>
          </a:p>
          <a:p>
            <a:endParaRPr lang="en-US" dirty="0" smtClean="0">
              <a:latin typeface="CorisandeLight" pitchFamily="2" charset="0"/>
            </a:endParaRPr>
          </a:p>
          <a:p>
            <a:endParaRPr lang="en-US" dirty="0">
              <a:latin typeface="CorisandeLight" pitchFamily="2" charset="0"/>
            </a:endParaRPr>
          </a:p>
        </p:txBody>
      </p:sp>
      <p:sp>
        <p:nvSpPr>
          <p:cNvPr id="6" name="TextBox 5"/>
          <p:cNvSpPr txBox="1"/>
          <p:nvPr/>
        </p:nvSpPr>
        <p:spPr>
          <a:xfrm>
            <a:off x="6477000" y="6248400"/>
            <a:ext cx="914400" cy="46166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961389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1142331">
            <a:off x="1357122" y="978751"/>
            <a:ext cx="6828864" cy="1779282"/>
          </a:xfrm>
        </p:spPr>
        <p:txBody>
          <a:bodyPr/>
          <a:lstStyle/>
          <a:p>
            <a:pPr marL="0" indent="0" algn="ctr">
              <a:buNone/>
            </a:pPr>
            <a:r>
              <a:rPr lang="en-GB" sz="8800" b="1" dirty="0" smtClean="0">
                <a:solidFill>
                  <a:schemeClr val="accent5">
                    <a:lumMod val="60000"/>
                    <a:lumOff val="40000"/>
                  </a:schemeClr>
                </a:solidFill>
                <a:latin typeface="Curlz MT" pitchFamily="82" charset="0"/>
              </a:rPr>
              <a:t>Thank you for coming. </a:t>
            </a:r>
            <a:endParaRPr lang="en-GB" sz="8800" dirty="0">
              <a:latin typeface="Curlz MT" pitchFamily="82" charset="0"/>
            </a:endParaRPr>
          </a:p>
        </p:txBody>
      </p:sp>
      <p:sp>
        <p:nvSpPr>
          <p:cNvPr id="4" name="Rectangle 3"/>
          <p:cNvSpPr/>
          <p:nvPr/>
        </p:nvSpPr>
        <p:spPr>
          <a:xfrm>
            <a:off x="6477000" y="6400800"/>
            <a:ext cx="609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rot="603021">
            <a:off x="2965023" y="3096234"/>
            <a:ext cx="5740877" cy="3046988"/>
          </a:xfrm>
          <a:prstGeom prst="rect">
            <a:avLst/>
          </a:prstGeom>
          <a:noFill/>
        </p:spPr>
        <p:txBody>
          <a:bodyPr wrap="square" rtlCol="0">
            <a:spAutoFit/>
          </a:bodyPr>
          <a:lstStyle/>
          <a:p>
            <a:pPr marL="0" indent="0" algn="ctr">
              <a:lnSpc>
                <a:spcPct val="200000"/>
              </a:lnSpc>
              <a:buNone/>
            </a:pPr>
            <a:r>
              <a:rPr lang="en-GB" sz="9600" b="1" dirty="0">
                <a:solidFill>
                  <a:srgbClr val="FF0066"/>
                </a:solidFill>
                <a:latin typeface="Curlz MT" pitchFamily="82" charset="0"/>
              </a:rPr>
              <a:t>Questions?</a:t>
            </a:r>
          </a:p>
        </p:txBody>
      </p:sp>
    </p:spTree>
    <p:extLst>
      <p:ext uri="{BB962C8B-B14F-4D97-AF65-F5344CB8AC3E}">
        <p14:creationId xmlns:p14="http://schemas.microsoft.com/office/powerpoint/2010/main" val="267641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712" t="23121"/>
          <a:stretch/>
        </p:blipFill>
        <p:spPr bwMode="auto">
          <a:xfrm>
            <a:off x="4921686" y="1066800"/>
            <a:ext cx="3605927" cy="469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0" name="Rectangle 2"/>
          <p:cNvSpPr>
            <a:spLocks noGrp="1" noChangeArrowheads="1"/>
          </p:cNvSpPr>
          <p:nvPr>
            <p:ph type="ctrTitle"/>
          </p:nvPr>
        </p:nvSpPr>
        <p:spPr>
          <a:xfrm>
            <a:off x="1066800" y="73722"/>
            <a:ext cx="7772400" cy="1470025"/>
          </a:xfrm>
          <a:noFill/>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GB"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rPr>
              <a:t>A Little About Us</a:t>
            </a:r>
          </a:p>
        </p:txBody>
      </p:sp>
      <p:sp>
        <p:nvSpPr>
          <p:cNvPr id="22531" name="Rectangle 3"/>
          <p:cNvSpPr>
            <a:spLocks noGrp="1" noChangeArrowheads="1"/>
          </p:cNvSpPr>
          <p:nvPr>
            <p:ph type="subTitle" idx="1"/>
          </p:nvPr>
        </p:nvSpPr>
        <p:spPr>
          <a:xfrm>
            <a:off x="1255920" y="762000"/>
            <a:ext cx="6716383" cy="4751740"/>
          </a:xfrm>
        </p:spPr>
        <p:txBody>
          <a:bodyPr>
            <a:noAutofit/>
          </a:bodyPr>
          <a:lstStyle/>
          <a:p>
            <a:pPr algn="l" eaLnBrk="1" hangingPunct="1">
              <a:buNone/>
              <a:defRPr/>
            </a:pPr>
            <a:r>
              <a:rPr lang="en-GB" b="1" dirty="0" smtClean="0">
                <a:solidFill>
                  <a:srgbClr val="7030A0"/>
                </a:solidFill>
                <a:effectLst>
                  <a:outerShdw blurRad="38100" dist="38100" dir="2700000" algn="tl">
                    <a:srgbClr val="000000">
                      <a:alpha val="43137"/>
                    </a:srgbClr>
                  </a:outerShdw>
                </a:effectLst>
                <a:latin typeface="Kristen ITC" pitchFamily="66" charset="0"/>
              </a:rPr>
              <a:t>Erin Coffin</a:t>
            </a:r>
          </a:p>
          <a:p>
            <a:pPr marL="342900" indent="-342900" algn="l" eaLnBrk="1" hangingPunct="1">
              <a:lnSpc>
                <a:spcPct val="120000"/>
              </a:lnSpc>
              <a:buFont typeface="Arial" pitchFamily="34" charset="0"/>
              <a:buChar char="•"/>
              <a:defRPr/>
            </a:pPr>
            <a:r>
              <a:rPr lang="en-GB" sz="1800" dirty="0" smtClean="0">
                <a:solidFill>
                  <a:schemeClr val="tx1"/>
                </a:solidFill>
                <a:effectLst/>
              </a:rPr>
              <a:t>Born </a:t>
            </a:r>
            <a:r>
              <a:rPr lang="en-GB" sz="1800" dirty="0" smtClean="0">
                <a:solidFill>
                  <a:schemeClr val="tx1"/>
                </a:solidFill>
              </a:rPr>
              <a:t>in Prince Edward Island, </a:t>
            </a:r>
            <a:r>
              <a:rPr lang="en-GB" sz="1800" dirty="0" smtClean="0">
                <a:solidFill>
                  <a:schemeClr val="tx1"/>
                </a:solidFill>
              </a:rPr>
              <a:t>Canada</a:t>
            </a:r>
          </a:p>
          <a:p>
            <a:pPr marL="342900" indent="-342900" algn="l" eaLnBrk="1" hangingPunct="1">
              <a:lnSpc>
                <a:spcPct val="120000"/>
              </a:lnSpc>
              <a:buFont typeface="Arial" pitchFamily="34" charset="0"/>
              <a:buChar char="•"/>
              <a:defRPr/>
            </a:pPr>
            <a:r>
              <a:rPr lang="en-GB" sz="1800" dirty="0" smtClean="0">
                <a:solidFill>
                  <a:schemeClr val="tx1"/>
                </a:solidFill>
                <a:effectLst/>
              </a:rPr>
              <a:t>Bachelor of Arts in History, English, and Theatre                          Studies from the University of Prince Edward Island</a:t>
            </a:r>
            <a:endParaRPr lang="en-GB" sz="1800" dirty="0" smtClean="0">
              <a:solidFill>
                <a:schemeClr val="tx1"/>
              </a:solidFill>
              <a:effectLst/>
            </a:endParaRPr>
          </a:p>
          <a:p>
            <a:pPr marL="342900" indent="-342900" algn="l" eaLnBrk="1" hangingPunct="1">
              <a:lnSpc>
                <a:spcPct val="120000"/>
              </a:lnSpc>
              <a:buFont typeface="Arial" pitchFamily="34" charset="0"/>
              <a:buChar char="•"/>
              <a:defRPr/>
            </a:pPr>
            <a:r>
              <a:rPr lang="en-GB" sz="1800" dirty="0" smtClean="0">
                <a:solidFill>
                  <a:schemeClr val="tx1"/>
                </a:solidFill>
              </a:rPr>
              <a:t>Graduate Diploma in Teaching (Primary)</a:t>
            </a:r>
          </a:p>
          <a:p>
            <a:pPr algn="l" eaLnBrk="1" hangingPunct="1">
              <a:lnSpc>
                <a:spcPct val="120000"/>
              </a:lnSpc>
              <a:defRPr/>
            </a:pPr>
            <a:r>
              <a:rPr lang="en-GB" sz="1800" dirty="0">
                <a:solidFill>
                  <a:schemeClr val="tx1"/>
                </a:solidFill>
              </a:rPr>
              <a:t> </a:t>
            </a:r>
            <a:r>
              <a:rPr lang="en-GB" sz="1800" dirty="0" smtClean="0">
                <a:solidFill>
                  <a:schemeClr val="tx1"/>
                </a:solidFill>
              </a:rPr>
              <a:t>     from the University of Auckland, New Zealand</a:t>
            </a:r>
            <a:endParaRPr lang="en-GB" sz="1800" dirty="0" smtClean="0">
              <a:solidFill>
                <a:schemeClr val="tx1"/>
              </a:solidFill>
              <a:effectLst/>
            </a:endParaRPr>
          </a:p>
          <a:p>
            <a:pPr marL="342900" indent="-342900" algn="l">
              <a:lnSpc>
                <a:spcPct val="120000"/>
              </a:lnSpc>
              <a:buFont typeface="Arial" pitchFamily="34" charset="0"/>
              <a:buChar char="•"/>
              <a:defRPr/>
            </a:pPr>
            <a:r>
              <a:rPr lang="en-GB" sz="1800" dirty="0" smtClean="0">
                <a:solidFill>
                  <a:schemeClr val="tx1"/>
                </a:solidFill>
              </a:rPr>
              <a:t>Lived and taught in South Korea, Venezuela, </a:t>
            </a:r>
          </a:p>
          <a:p>
            <a:pPr algn="l">
              <a:lnSpc>
                <a:spcPct val="120000"/>
              </a:lnSpc>
              <a:defRPr/>
            </a:pPr>
            <a:r>
              <a:rPr lang="en-GB" sz="1800" dirty="0" smtClean="0">
                <a:solidFill>
                  <a:schemeClr val="tx1"/>
                </a:solidFill>
              </a:rPr>
              <a:t>       and Morocco</a:t>
            </a:r>
          </a:p>
          <a:p>
            <a:pPr marL="342900" indent="-342900" algn="l">
              <a:lnSpc>
                <a:spcPct val="120000"/>
              </a:lnSpc>
              <a:buFont typeface="Arial" pitchFamily="34" charset="0"/>
              <a:buChar char="•"/>
              <a:defRPr/>
            </a:pPr>
            <a:r>
              <a:rPr lang="en-GB" sz="1800" dirty="0" smtClean="0">
                <a:solidFill>
                  <a:schemeClr val="tx1"/>
                </a:solidFill>
              </a:rPr>
              <a:t>Taught Grade 1, KG2, and KG1 previously</a:t>
            </a:r>
            <a:endParaRPr lang="en-GB" sz="1800" dirty="0">
              <a:solidFill>
                <a:schemeClr val="tx1"/>
              </a:solidFill>
            </a:endParaRPr>
          </a:p>
          <a:p>
            <a:pPr marL="342900" indent="-342900" algn="l">
              <a:lnSpc>
                <a:spcPct val="120000"/>
              </a:lnSpc>
              <a:buFont typeface="Arial" pitchFamily="34" charset="0"/>
              <a:buChar char="•"/>
              <a:defRPr/>
            </a:pPr>
            <a:r>
              <a:rPr lang="en-GB" sz="1800" dirty="0" smtClean="0">
                <a:solidFill>
                  <a:schemeClr val="tx1"/>
                </a:solidFill>
              </a:rPr>
              <a:t>2</a:t>
            </a:r>
            <a:r>
              <a:rPr lang="en-GB" sz="1800" baseline="30000" dirty="0" smtClean="0">
                <a:solidFill>
                  <a:schemeClr val="tx1"/>
                </a:solidFill>
              </a:rPr>
              <a:t>nd</a:t>
            </a:r>
            <a:r>
              <a:rPr lang="en-GB" sz="1800" dirty="0" smtClean="0">
                <a:solidFill>
                  <a:schemeClr val="tx1"/>
                </a:solidFill>
              </a:rPr>
              <a:t> </a:t>
            </a:r>
            <a:r>
              <a:rPr lang="en-GB" sz="1800" dirty="0" smtClean="0">
                <a:solidFill>
                  <a:schemeClr val="tx1"/>
                </a:solidFill>
              </a:rPr>
              <a:t>year </a:t>
            </a:r>
            <a:r>
              <a:rPr lang="en-GB" sz="1800" dirty="0" smtClean="0">
                <a:solidFill>
                  <a:schemeClr val="tx1"/>
                </a:solidFill>
              </a:rPr>
              <a:t>in Dubai and at GWA! </a:t>
            </a:r>
          </a:p>
          <a:p>
            <a:pPr marL="342900" indent="-342900" algn="l">
              <a:lnSpc>
                <a:spcPct val="120000"/>
              </a:lnSpc>
              <a:buFont typeface="Arial" pitchFamily="34" charset="0"/>
              <a:buChar char="•"/>
              <a:defRPr/>
            </a:pPr>
            <a:r>
              <a:rPr lang="en-GB" sz="1800" dirty="0" smtClean="0">
                <a:solidFill>
                  <a:schemeClr val="tx1"/>
                </a:solidFill>
              </a:rPr>
              <a:t>GWA Elementary Swim Coach (C-Squad</a:t>
            </a:r>
            <a:r>
              <a:rPr lang="en-GB" sz="1800" dirty="0" smtClean="0">
                <a:solidFill>
                  <a:schemeClr val="tx1"/>
                </a:solidFill>
              </a:rPr>
              <a:t>)</a:t>
            </a:r>
          </a:p>
          <a:p>
            <a:pPr marL="342900" indent="-342900" algn="l">
              <a:lnSpc>
                <a:spcPct val="120000"/>
              </a:lnSpc>
              <a:buFont typeface="Arial" pitchFamily="34" charset="0"/>
              <a:buChar char="•"/>
              <a:defRPr/>
            </a:pPr>
            <a:r>
              <a:rPr lang="en-GB" sz="1800" dirty="0" smtClean="0">
                <a:solidFill>
                  <a:schemeClr val="tx1"/>
                </a:solidFill>
              </a:rPr>
              <a:t>Stage manager for the high school production</a:t>
            </a:r>
            <a:endParaRPr lang="en-GB" sz="1800" dirty="0" smtClean="0">
              <a:solidFill>
                <a:schemeClr val="tx1"/>
              </a:solidFill>
            </a:endParaRPr>
          </a:p>
        </p:txBody>
      </p:sp>
      <p:sp>
        <p:nvSpPr>
          <p:cNvPr id="4" name="Rectangle 3"/>
          <p:cNvSpPr txBox="1">
            <a:spLocks noChangeArrowheads="1"/>
          </p:cNvSpPr>
          <p:nvPr/>
        </p:nvSpPr>
        <p:spPr bwMode="auto">
          <a:xfrm>
            <a:off x="1303959" y="5524500"/>
            <a:ext cx="7535241" cy="876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GB" sz="2800" kern="0" dirty="0" err="1" smtClean="0">
                <a:solidFill>
                  <a:srgbClr val="3968C7"/>
                </a:solidFill>
                <a:effectLst>
                  <a:outerShdw blurRad="38100" dist="38100" dir="2700000" algn="tl">
                    <a:srgbClr val="000000">
                      <a:alpha val="43137"/>
                    </a:srgbClr>
                  </a:outerShdw>
                </a:effectLst>
                <a:latin typeface="Kristen ITC" pitchFamily="66" charset="0"/>
              </a:rPr>
              <a:t>Dony</a:t>
            </a:r>
            <a:r>
              <a:rPr lang="en-GB" sz="2800" kern="0" dirty="0" smtClean="0">
                <a:solidFill>
                  <a:srgbClr val="3968C7"/>
                </a:solidFill>
                <a:effectLst>
                  <a:outerShdw blurRad="38100" dist="38100" dir="2700000" algn="tl">
                    <a:srgbClr val="000000">
                      <a:alpha val="43137"/>
                    </a:srgbClr>
                  </a:outerShdw>
                </a:effectLst>
                <a:latin typeface="Kristen ITC" pitchFamily="66" charset="0"/>
              </a:rPr>
              <a:t> </a:t>
            </a:r>
            <a:r>
              <a:rPr lang="en-GB" sz="2800" kern="0" dirty="0" err="1" smtClean="0">
                <a:solidFill>
                  <a:srgbClr val="3968C7"/>
                </a:solidFill>
                <a:effectLst>
                  <a:outerShdw blurRad="38100" dist="38100" dir="2700000" algn="tl">
                    <a:srgbClr val="000000">
                      <a:alpha val="43137"/>
                    </a:srgbClr>
                  </a:outerShdw>
                </a:effectLst>
                <a:latin typeface="Kristen ITC" pitchFamily="66" charset="0"/>
              </a:rPr>
              <a:t>Canceran</a:t>
            </a:r>
            <a:endParaRPr kumimoji="0" lang="en-GB" sz="2800" b="0" i="0" u="none" strike="noStrike" kern="0" cap="none" spc="0" normalizeH="0" baseline="0" noProof="0" dirty="0" smtClean="0">
              <a:ln>
                <a:noFill/>
              </a:ln>
              <a:solidFill>
                <a:srgbClr val="3968C7"/>
              </a:solidFill>
              <a:effectLst>
                <a:outerShdw blurRad="38100" dist="38100" dir="2700000" algn="tl">
                  <a:srgbClr val="000000">
                    <a:alpha val="43137"/>
                  </a:srgbClr>
                </a:outerShdw>
              </a:effectLst>
              <a:uLnTx/>
              <a:uFillTx/>
              <a:latin typeface="Kristen ITC" pitchFamily="66" charset="0"/>
            </a:endParaRPr>
          </a:p>
          <a:p>
            <a:pPr marL="342900" lvl="0" indent="-342900" eaLnBrk="1" fontAlgn="auto" hangingPunct="1">
              <a:lnSpc>
                <a:spcPct val="120000"/>
              </a:lnSpc>
              <a:spcBef>
                <a:spcPct val="20000"/>
              </a:spcBef>
              <a:spcAft>
                <a:spcPts val="0"/>
              </a:spcAft>
              <a:buFont typeface="Arial" pitchFamily="34" charset="0"/>
              <a:buChar char="•"/>
              <a:defRPr/>
            </a:pPr>
            <a:r>
              <a:rPr lang="en-GB" sz="1800" dirty="0" smtClean="0">
                <a:solidFill>
                  <a:prstClr val="black"/>
                </a:solidFill>
                <a:latin typeface="Calibri"/>
              </a:rPr>
              <a:t>Ms. </a:t>
            </a:r>
            <a:r>
              <a:rPr lang="en-GB" sz="1800" dirty="0" err="1" smtClean="0">
                <a:solidFill>
                  <a:prstClr val="black"/>
                </a:solidFill>
                <a:latin typeface="Calibri"/>
              </a:rPr>
              <a:t>Dony</a:t>
            </a:r>
            <a:r>
              <a:rPr lang="en-GB" sz="1800" dirty="0" smtClean="0">
                <a:solidFill>
                  <a:prstClr val="black"/>
                </a:solidFill>
                <a:latin typeface="Calibri"/>
              </a:rPr>
              <a:t> will be joining our class after the Eid holiday as our TA for KG2-EC. </a:t>
            </a:r>
            <a:endParaRPr lang="en-GB" sz="1800" dirty="0">
              <a:solidFill>
                <a:prstClr val="black"/>
              </a:solidFill>
              <a:latin typeface="Calibri"/>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GB" sz="3200" b="0" i="0" u="none" strike="noStrike" kern="0" cap="none" spc="0" normalizeH="0" baseline="0" noProof="0" dirty="0" smtClean="0">
              <a:ln>
                <a:noFill/>
              </a:ln>
              <a:solidFill>
                <a:srgbClr val="03042B"/>
              </a:solidFill>
              <a:effectLst>
                <a:outerShdw blurRad="38100" dist="38100" dir="2700000" algn="tl">
                  <a:srgbClr val="000000">
                    <a:alpha val="43137"/>
                  </a:srgbClr>
                </a:outerShdw>
              </a:effectLst>
              <a:uLnTx/>
              <a:uFillTx/>
              <a:latin typeface="+mn-lt"/>
              <a:ea typeface="+mn-ea"/>
              <a:cs typeface="+mn-cs"/>
            </a:endParaRPr>
          </a:p>
        </p:txBody>
      </p:sp>
      <p:sp>
        <p:nvSpPr>
          <p:cNvPr id="2" name="TextBox 1"/>
          <p:cNvSpPr txBox="1"/>
          <p:nvPr/>
        </p:nvSpPr>
        <p:spPr>
          <a:xfrm>
            <a:off x="6477000" y="6400800"/>
            <a:ext cx="495300" cy="461665"/>
          </a:xfrm>
          <a:prstGeom prst="rect">
            <a:avLst/>
          </a:prstGeom>
          <a:solidFill>
            <a:schemeClr val="bg1"/>
          </a:solidFill>
        </p:spPr>
        <p:txBody>
          <a:bodyPr wrap="square" rtlCol="0">
            <a:spAutoFit/>
          </a:bodyPr>
          <a:lstStyle/>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4650" y="1144183"/>
            <a:ext cx="1676400" cy="1759334"/>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282575"/>
            <a:ext cx="7772400" cy="1470025"/>
          </a:xfrm>
          <a:prstGeom prst="rect">
            <a:avLst/>
          </a:prstGeom>
          <a:noFill/>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rPr>
              <a:t>The KG2 team</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256" t="60264"/>
          <a:stretch/>
        </p:blipFill>
        <p:spPr bwMode="auto">
          <a:xfrm>
            <a:off x="5353866" y="3705809"/>
            <a:ext cx="3805124" cy="3172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21115888">
            <a:off x="6226834" y="2817922"/>
            <a:ext cx="3124200" cy="1200329"/>
          </a:xfrm>
          <a:prstGeom prst="rect">
            <a:avLst/>
          </a:prstGeom>
          <a:noFill/>
          <a:ln>
            <a:noFill/>
          </a:ln>
        </p:spPr>
        <p:txBody>
          <a:bodyPr wrap="square" rtlCol="0">
            <a:spAutoFit/>
          </a:bodyPr>
          <a:lstStyle/>
          <a:p>
            <a:pPr algn="ctr"/>
            <a:r>
              <a:rPr lang="en-GB" dirty="0" smtClean="0">
                <a:ln>
                  <a:solidFill>
                    <a:schemeClr val="accent4">
                      <a:lumMod val="60000"/>
                      <a:lumOff val="40000"/>
                    </a:schemeClr>
                  </a:solidFill>
                </a:ln>
                <a:solidFill>
                  <a:schemeClr val="accent4">
                    <a:lumMod val="75000"/>
                  </a:schemeClr>
                </a:solidFill>
                <a:effectLst>
                  <a:outerShdw blurRad="38100" dist="38100" dir="2700000" algn="tl">
                    <a:srgbClr val="000000">
                      <a:alpha val="43137"/>
                    </a:srgbClr>
                  </a:outerShdw>
                </a:effectLst>
                <a:latin typeface="+mn-lt"/>
              </a:rPr>
              <a:t>Amy Bossler</a:t>
            </a:r>
            <a:r>
              <a:rPr lang="en-GB" dirty="0" smtClean="0">
                <a:ln>
                  <a:solidFill>
                    <a:schemeClr val="accent4">
                      <a:lumMod val="60000"/>
                      <a:lumOff val="40000"/>
                    </a:schemeClr>
                  </a:solidFill>
                </a:ln>
                <a:solidFill>
                  <a:schemeClr val="accent4">
                    <a:lumMod val="75000"/>
                  </a:schemeClr>
                </a:solidFill>
                <a:effectLst>
                  <a:outerShdw blurRad="38100" dist="38100" dir="2700000" algn="tl">
                    <a:srgbClr val="000000">
                      <a:alpha val="43137"/>
                    </a:srgbClr>
                  </a:outerShdw>
                </a:effectLst>
                <a:latin typeface="+mn-lt"/>
              </a:rPr>
              <a:t/>
            </a:r>
            <a:br>
              <a:rPr lang="en-GB" dirty="0" smtClean="0">
                <a:ln>
                  <a:solidFill>
                    <a:schemeClr val="accent4">
                      <a:lumMod val="60000"/>
                      <a:lumOff val="40000"/>
                    </a:schemeClr>
                  </a:solidFill>
                </a:ln>
                <a:solidFill>
                  <a:schemeClr val="accent4">
                    <a:lumMod val="75000"/>
                  </a:schemeClr>
                </a:solidFill>
                <a:effectLst>
                  <a:outerShdw blurRad="38100" dist="38100" dir="2700000" algn="tl">
                    <a:srgbClr val="000000">
                      <a:alpha val="43137"/>
                    </a:srgbClr>
                  </a:outerShdw>
                </a:effectLst>
                <a:latin typeface="+mn-lt"/>
              </a:rPr>
            </a:br>
            <a:r>
              <a:rPr lang="en-GB" dirty="0" smtClean="0">
                <a:ln>
                  <a:solidFill>
                    <a:schemeClr val="accent4">
                      <a:lumMod val="60000"/>
                      <a:lumOff val="40000"/>
                    </a:schemeClr>
                  </a:solidFill>
                </a:ln>
                <a:solidFill>
                  <a:schemeClr val="accent4">
                    <a:lumMod val="75000"/>
                  </a:schemeClr>
                </a:solidFill>
                <a:effectLst>
                  <a:outerShdw blurRad="38100" dist="38100" dir="2700000" algn="tl">
                    <a:srgbClr val="000000">
                      <a:alpha val="43137"/>
                    </a:srgbClr>
                  </a:outerShdw>
                </a:effectLst>
                <a:latin typeface="+mn-lt"/>
              </a:rPr>
              <a:t>&amp;</a:t>
            </a:r>
          </a:p>
          <a:p>
            <a:pPr algn="ctr"/>
            <a:r>
              <a:rPr lang="en-GB" dirty="0" smtClean="0">
                <a:ln>
                  <a:solidFill>
                    <a:schemeClr val="accent4">
                      <a:lumMod val="60000"/>
                      <a:lumOff val="40000"/>
                    </a:schemeClr>
                  </a:solidFill>
                </a:ln>
                <a:solidFill>
                  <a:schemeClr val="accent4">
                    <a:lumMod val="75000"/>
                  </a:schemeClr>
                </a:solidFill>
                <a:effectLst>
                  <a:outerShdw blurRad="38100" dist="38100" dir="2700000" algn="tl">
                    <a:srgbClr val="000000">
                      <a:alpha val="43137"/>
                    </a:srgbClr>
                  </a:outerShdw>
                </a:effectLst>
                <a:latin typeface="+mn-lt"/>
              </a:rPr>
              <a:t>Michelle</a:t>
            </a:r>
            <a:endParaRPr lang="en-GB" sz="3600" dirty="0" smtClean="0">
              <a:ln>
                <a:solidFill>
                  <a:schemeClr val="accent4">
                    <a:lumMod val="60000"/>
                    <a:lumOff val="40000"/>
                  </a:schemeClr>
                </a:solidFill>
              </a:ln>
              <a:solidFill>
                <a:schemeClr val="accent4">
                  <a:lumMod val="75000"/>
                </a:schemeClr>
              </a:solidFill>
            </a:endParaRPr>
          </a:p>
        </p:txBody>
      </p:sp>
      <p:sp>
        <p:nvSpPr>
          <p:cNvPr id="8" name="TextBox 7"/>
          <p:cNvSpPr txBox="1"/>
          <p:nvPr/>
        </p:nvSpPr>
        <p:spPr>
          <a:xfrm>
            <a:off x="3352800" y="1752600"/>
            <a:ext cx="3124200" cy="1569660"/>
          </a:xfrm>
          <a:prstGeom prst="rect">
            <a:avLst/>
          </a:prstGeom>
          <a:noFill/>
        </p:spPr>
        <p:txBody>
          <a:bodyPr wrap="square" rtlCol="0">
            <a:spAutoFit/>
          </a:bodyPr>
          <a:lstStyle/>
          <a:p>
            <a:pPr algn="ctr"/>
            <a:r>
              <a:rPr lang="en-GB" dirty="0" smtClean="0">
                <a:solidFill>
                  <a:srgbClr val="009999"/>
                </a:solidFill>
                <a:effectLst>
                  <a:outerShdw blurRad="38100" dist="38100" dir="2700000" algn="tl">
                    <a:srgbClr val="000000">
                      <a:alpha val="43137"/>
                    </a:srgbClr>
                  </a:outerShdw>
                </a:effectLst>
                <a:latin typeface="+mn-lt"/>
              </a:rPr>
              <a:t>Hannah Williams</a:t>
            </a:r>
            <a:br>
              <a:rPr lang="en-GB" dirty="0" smtClean="0">
                <a:solidFill>
                  <a:srgbClr val="009999"/>
                </a:solidFill>
                <a:effectLst>
                  <a:outerShdw blurRad="38100" dist="38100" dir="2700000" algn="tl">
                    <a:srgbClr val="000000">
                      <a:alpha val="43137"/>
                    </a:srgbClr>
                  </a:outerShdw>
                </a:effectLst>
                <a:latin typeface="+mn-lt"/>
              </a:rPr>
            </a:br>
            <a:r>
              <a:rPr lang="en-GB" dirty="0" smtClean="0">
                <a:solidFill>
                  <a:srgbClr val="009999"/>
                </a:solidFill>
                <a:effectLst>
                  <a:outerShdw blurRad="38100" dist="38100" dir="2700000" algn="tl">
                    <a:srgbClr val="000000">
                      <a:alpha val="43137"/>
                    </a:srgbClr>
                  </a:outerShdw>
                </a:effectLst>
                <a:latin typeface="+mn-lt"/>
              </a:rPr>
              <a:t>&amp;</a:t>
            </a:r>
          </a:p>
          <a:p>
            <a:pPr algn="ctr"/>
            <a:r>
              <a:rPr lang="en-GB" dirty="0" smtClean="0">
                <a:solidFill>
                  <a:srgbClr val="009999"/>
                </a:solidFill>
                <a:effectLst>
                  <a:outerShdw blurRad="38100" dist="38100" dir="2700000" algn="tl">
                    <a:srgbClr val="000000">
                      <a:alpha val="43137"/>
                    </a:srgbClr>
                  </a:outerShdw>
                </a:effectLst>
                <a:latin typeface="+mn-lt"/>
              </a:rPr>
              <a:t>Florence </a:t>
            </a:r>
          </a:p>
          <a:p>
            <a:endParaRPr lang="en-GB" dirty="0" smtClean="0"/>
          </a:p>
        </p:txBody>
      </p:sp>
      <p:sp>
        <p:nvSpPr>
          <p:cNvPr id="9" name="TextBox 8"/>
          <p:cNvSpPr txBox="1"/>
          <p:nvPr/>
        </p:nvSpPr>
        <p:spPr>
          <a:xfrm rot="465499">
            <a:off x="887634" y="3052238"/>
            <a:ext cx="3124200" cy="1569660"/>
          </a:xfrm>
          <a:prstGeom prst="rect">
            <a:avLst/>
          </a:prstGeom>
          <a:noFill/>
        </p:spPr>
        <p:txBody>
          <a:bodyPr wrap="square" rtlCol="0">
            <a:spAutoFit/>
          </a:bodyPr>
          <a:lstStyle/>
          <a:p>
            <a:pPr algn="ctr"/>
            <a:r>
              <a:rPr lang="en-GB" dirty="0" smtClean="0">
                <a:solidFill>
                  <a:schemeClr val="accent6">
                    <a:lumMod val="75000"/>
                  </a:schemeClr>
                </a:solidFill>
                <a:effectLst>
                  <a:outerShdw blurRad="38100" dist="38100" dir="2700000" algn="tl">
                    <a:srgbClr val="000000">
                      <a:alpha val="43137"/>
                    </a:srgbClr>
                  </a:outerShdw>
                </a:effectLst>
                <a:latin typeface="+mn-lt"/>
              </a:rPr>
              <a:t>Erin Coffin</a:t>
            </a:r>
          </a:p>
          <a:p>
            <a:pPr algn="ctr"/>
            <a:r>
              <a:rPr lang="en-GB" dirty="0" smtClean="0">
                <a:solidFill>
                  <a:schemeClr val="accent6">
                    <a:lumMod val="75000"/>
                  </a:schemeClr>
                </a:solidFill>
                <a:effectLst>
                  <a:outerShdw blurRad="38100" dist="38100" dir="2700000" algn="tl">
                    <a:srgbClr val="000000">
                      <a:alpha val="43137"/>
                    </a:srgbClr>
                  </a:outerShdw>
                </a:effectLst>
                <a:latin typeface="+mn-lt"/>
              </a:rPr>
              <a:t>&amp;</a:t>
            </a:r>
          </a:p>
          <a:p>
            <a:pPr algn="ctr"/>
            <a:r>
              <a:rPr lang="en-GB" dirty="0" err="1" smtClean="0">
                <a:solidFill>
                  <a:schemeClr val="accent6">
                    <a:lumMod val="75000"/>
                  </a:schemeClr>
                </a:solidFill>
                <a:effectLst>
                  <a:outerShdw blurRad="38100" dist="38100" dir="2700000" algn="tl">
                    <a:srgbClr val="000000">
                      <a:alpha val="43137"/>
                    </a:srgbClr>
                  </a:outerShdw>
                </a:effectLst>
                <a:latin typeface="+mn-lt"/>
              </a:rPr>
              <a:t>Dony</a:t>
            </a:r>
            <a:endParaRPr lang="en-GB" dirty="0" smtClean="0">
              <a:solidFill>
                <a:schemeClr val="accent6">
                  <a:lumMod val="75000"/>
                </a:schemeClr>
              </a:solidFill>
              <a:effectLst>
                <a:outerShdw blurRad="38100" dist="38100" dir="2700000" algn="tl">
                  <a:srgbClr val="000000">
                    <a:alpha val="43137"/>
                  </a:srgbClr>
                </a:outerShdw>
              </a:effectLst>
              <a:latin typeface="+mn-lt"/>
            </a:endParaRPr>
          </a:p>
          <a:p>
            <a:endParaRPr lang="en-GB" dirty="0" smtClean="0"/>
          </a:p>
        </p:txBody>
      </p:sp>
      <p:sp>
        <p:nvSpPr>
          <p:cNvPr id="10" name="TextBox 9"/>
          <p:cNvSpPr txBox="1"/>
          <p:nvPr/>
        </p:nvSpPr>
        <p:spPr>
          <a:xfrm rot="20909530">
            <a:off x="921159" y="1589768"/>
            <a:ext cx="3124200" cy="1200329"/>
          </a:xfrm>
          <a:prstGeom prst="rect">
            <a:avLst/>
          </a:prstGeom>
          <a:noFill/>
        </p:spPr>
        <p:txBody>
          <a:bodyPr wrap="square" rtlCol="0">
            <a:spAutoFit/>
          </a:bodyPr>
          <a:lstStyle/>
          <a:p>
            <a:pPr algn="ctr"/>
            <a:r>
              <a:rPr lang="en-GB" dirty="0" smtClean="0">
                <a:ln>
                  <a:solidFill>
                    <a:schemeClr val="accent3">
                      <a:lumMod val="50000"/>
                    </a:schemeClr>
                  </a:solidFill>
                </a:ln>
                <a:solidFill>
                  <a:srgbClr val="00B050"/>
                </a:solidFill>
                <a:effectLst>
                  <a:outerShdw blurRad="38100" dist="38100" dir="2700000" algn="tl">
                    <a:srgbClr val="000000">
                      <a:alpha val="43137"/>
                    </a:srgbClr>
                  </a:outerShdw>
                </a:effectLst>
                <a:latin typeface="+mn-lt"/>
              </a:rPr>
              <a:t>Chantal McLaren </a:t>
            </a:r>
          </a:p>
          <a:p>
            <a:pPr algn="ctr"/>
            <a:r>
              <a:rPr lang="en-GB" dirty="0" smtClean="0">
                <a:ln>
                  <a:solidFill>
                    <a:schemeClr val="accent3">
                      <a:lumMod val="50000"/>
                    </a:schemeClr>
                  </a:solidFill>
                </a:ln>
                <a:solidFill>
                  <a:srgbClr val="00B050"/>
                </a:solidFill>
                <a:effectLst>
                  <a:outerShdw blurRad="38100" dist="38100" dir="2700000" algn="tl">
                    <a:srgbClr val="000000">
                      <a:alpha val="43137"/>
                    </a:srgbClr>
                  </a:outerShdw>
                </a:effectLst>
                <a:latin typeface="+mn-lt"/>
              </a:rPr>
              <a:t>&amp;</a:t>
            </a:r>
          </a:p>
          <a:p>
            <a:pPr algn="ctr"/>
            <a:r>
              <a:rPr lang="en-GB" dirty="0" smtClean="0">
                <a:ln>
                  <a:solidFill>
                    <a:schemeClr val="accent3">
                      <a:lumMod val="50000"/>
                    </a:schemeClr>
                  </a:solidFill>
                </a:ln>
                <a:solidFill>
                  <a:srgbClr val="00B050"/>
                </a:solidFill>
                <a:effectLst>
                  <a:outerShdw blurRad="38100" dist="38100" dir="2700000" algn="tl">
                    <a:srgbClr val="000000">
                      <a:alpha val="43137"/>
                    </a:srgbClr>
                  </a:outerShdw>
                </a:effectLst>
                <a:latin typeface="+mn-lt"/>
              </a:rPr>
              <a:t>Charlene</a:t>
            </a:r>
            <a:endParaRPr lang="en-GB" sz="3600" dirty="0" smtClean="0"/>
          </a:p>
        </p:txBody>
      </p:sp>
      <p:sp>
        <p:nvSpPr>
          <p:cNvPr id="13" name="TextBox 12"/>
          <p:cNvSpPr txBox="1"/>
          <p:nvPr/>
        </p:nvSpPr>
        <p:spPr>
          <a:xfrm>
            <a:off x="2942707" y="5292126"/>
            <a:ext cx="4401624" cy="1384995"/>
          </a:xfrm>
          <a:prstGeom prst="rect">
            <a:avLst/>
          </a:prstGeom>
          <a:noFill/>
        </p:spPr>
        <p:txBody>
          <a:bodyPr wrap="square" rtlCol="0">
            <a:spAutoFit/>
          </a:bodyPr>
          <a:lstStyle/>
          <a:p>
            <a:pPr algn="ctr"/>
            <a:r>
              <a:rPr lang="en-GB" sz="2800" dirty="0" smtClean="0">
                <a:ln>
                  <a:solidFill>
                    <a:schemeClr val="tx2">
                      <a:lumMod val="60000"/>
                      <a:lumOff val="40000"/>
                    </a:schemeClr>
                  </a:solidFill>
                </a:ln>
                <a:solidFill>
                  <a:schemeClr val="tx2">
                    <a:lumMod val="60000"/>
                    <a:lumOff val="40000"/>
                  </a:schemeClr>
                </a:solidFill>
                <a:effectLst>
                  <a:outerShdw blurRad="38100" dist="38100" dir="2700000" algn="tl">
                    <a:srgbClr val="000000">
                      <a:alpha val="43137"/>
                    </a:srgbClr>
                  </a:outerShdw>
                </a:effectLst>
                <a:latin typeface="+mn-lt"/>
              </a:rPr>
              <a:t>Cheryl Murree</a:t>
            </a:r>
            <a:endParaRPr lang="en-GB" sz="2800" dirty="0" smtClean="0">
              <a:ln>
                <a:solidFill>
                  <a:schemeClr val="tx2">
                    <a:lumMod val="60000"/>
                    <a:lumOff val="40000"/>
                  </a:schemeClr>
                </a:solidFill>
              </a:ln>
              <a:solidFill>
                <a:schemeClr val="tx2">
                  <a:lumMod val="60000"/>
                  <a:lumOff val="40000"/>
                </a:schemeClr>
              </a:solidFill>
              <a:effectLst>
                <a:outerShdw blurRad="38100" dist="38100" dir="2700000" algn="tl">
                  <a:srgbClr val="000000">
                    <a:alpha val="43137"/>
                  </a:srgbClr>
                </a:outerShdw>
              </a:effectLst>
              <a:latin typeface="+mn-lt"/>
            </a:endParaRPr>
          </a:p>
          <a:p>
            <a:pPr algn="ctr"/>
            <a:r>
              <a:rPr lang="en-GB" sz="2800" dirty="0" smtClean="0">
                <a:ln>
                  <a:solidFill>
                    <a:schemeClr val="tx2">
                      <a:lumMod val="60000"/>
                      <a:lumOff val="40000"/>
                    </a:schemeClr>
                  </a:solidFill>
                </a:ln>
                <a:solidFill>
                  <a:schemeClr val="tx2">
                    <a:lumMod val="60000"/>
                    <a:lumOff val="40000"/>
                  </a:schemeClr>
                </a:solidFill>
                <a:effectLst>
                  <a:outerShdw blurRad="38100" dist="38100" dir="2700000" algn="tl">
                    <a:srgbClr val="000000">
                      <a:alpha val="43137"/>
                    </a:srgbClr>
                  </a:outerShdw>
                </a:effectLst>
                <a:latin typeface="+mn-lt"/>
              </a:rPr>
              <a:t>Assistant </a:t>
            </a:r>
            <a:r>
              <a:rPr lang="en-GB" sz="2800" dirty="0" smtClean="0">
                <a:ln>
                  <a:solidFill>
                    <a:schemeClr val="tx2">
                      <a:lumMod val="60000"/>
                      <a:lumOff val="40000"/>
                    </a:schemeClr>
                  </a:solidFill>
                </a:ln>
                <a:solidFill>
                  <a:schemeClr val="tx2">
                    <a:lumMod val="60000"/>
                    <a:lumOff val="40000"/>
                  </a:schemeClr>
                </a:solidFill>
                <a:effectLst>
                  <a:outerShdw blurRad="38100" dist="38100" dir="2700000" algn="tl">
                    <a:srgbClr val="000000">
                      <a:alpha val="43137"/>
                    </a:srgbClr>
                  </a:outerShdw>
                </a:effectLst>
                <a:latin typeface="+mn-lt"/>
              </a:rPr>
              <a:t>Early </a:t>
            </a:r>
          </a:p>
          <a:p>
            <a:pPr algn="ctr"/>
            <a:r>
              <a:rPr lang="en-GB" sz="2800" dirty="0" smtClean="0">
                <a:ln>
                  <a:solidFill>
                    <a:schemeClr val="tx2">
                      <a:lumMod val="60000"/>
                      <a:lumOff val="40000"/>
                    </a:schemeClr>
                  </a:solidFill>
                </a:ln>
                <a:solidFill>
                  <a:schemeClr val="tx2">
                    <a:lumMod val="60000"/>
                    <a:lumOff val="40000"/>
                  </a:schemeClr>
                </a:solidFill>
                <a:effectLst>
                  <a:outerShdw blurRad="38100" dist="38100" dir="2700000" algn="tl">
                    <a:srgbClr val="000000">
                      <a:alpha val="43137"/>
                    </a:srgbClr>
                  </a:outerShdw>
                </a:effectLst>
                <a:latin typeface="+mn-lt"/>
              </a:rPr>
              <a:t>Childhood </a:t>
            </a:r>
            <a:r>
              <a:rPr lang="en-GB" sz="2800" dirty="0" smtClean="0">
                <a:ln>
                  <a:solidFill>
                    <a:schemeClr val="tx2">
                      <a:lumMod val="60000"/>
                      <a:lumOff val="40000"/>
                    </a:schemeClr>
                  </a:solidFill>
                </a:ln>
                <a:solidFill>
                  <a:schemeClr val="tx2">
                    <a:lumMod val="60000"/>
                    <a:lumOff val="40000"/>
                  </a:schemeClr>
                </a:solidFill>
                <a:effectLst>
                  <a:outerShdw blurRad="38100" dist="38100" dir="2700000" algn="tl">
                    <a:srgbClr val="000000">
                      <a:alpha val="43137"/>
                    </a:srgbClr>
                  </a:outerShdw>
                </a:effectLst>
                <a:latin typeface="+mn-lt"/>
              </a:rPr>
              <a:t>Principal</a:t>
            </a:r>
            <a:endParaRPr lang="en-GB" sz="4000" dirty="0" smtClean="0">
              <a:ln>
                <a:solidFill>
                  <a:schemeClr val="tx2">
                    <a:lumMod val="60000"/>
                    <a:lumOff val="40000"/>
                  </a:schemeClr>
                </a:solidFill>
              </a:ln>
              <a:solidFill>
                <a:schemeClr val="tx2">
                  <a:lumMod val="60000"/>
                  <a:lumOff val="40000"/>
                </a:schemeClr>
              </a:solidFill>
            </a:endParaRPr>
          </a:p>
        </p:txBody>
      </p:sp>
      <p:sp>
        <p:nvSpPr>
          <p:cNvPr id="11" name="TextBox 10"/>
          <p:cNvSpPr txBox="1"/>
          <p:nvPr/>
        </p:nvSpPr>
        <p:spPr>
          <a:xfrm rot="517931">
            <a:off x="5996975" y="1341903"/>
            <a:ext cx="2667000" cy="1200329"/>
          </a:xfrm>
          <a:prstGeom prst="rect">
            <a:avLst/>
          </a:prstGeom>
          <a:noFill/>
        </p:spPr>
        <p:txBody>
          <a:bodyPr wrap="square" rtlCol="0">
            <a:spAutoFit/>
          </a:bodyPr>
          <a:lstStyle/>
          <a:p>
            <a:pPr algn="ctr"/>
            <a:r>
              <a:rPr lang="en-GB" dirty="0" smtClean="0">
                <a:ln>
                  <a:solidFill>
                    <a:srgbClr val="CC0066"/>
                  </a:solidFill>
                </a:ln>
                <a:solidFill>
                  <a:srgbClr val="FF0066"/>
                </a:solidFill>
                <a:effectLst>
                  <a:outerShdw blurRad="38100" dist="38100" dir="2700000" algn="tl">
                    <a:srgbClr val="000000">
                      <a:alpha val="43137"/>
                    </a:srgbClr>
                  </a:outerShdw>
                </a:effectLst>
                <a:latin typeface="+mn-lt"/>
              </a:rPr>
              <a:t>Ashley Lim</a:t>
            </a:r>
            <a:br>
              <a:rPr lang="en-GB" dirty="0" smtClean="0">
                <a:ln>
                  <a:solidFill>
                    <a:srgbClr val="CC0066"/>
                  </a:solidFill>
                </a:ln>
                <a:solidFill>
                  <a:srgbClr val="FF0066"/>
                </a:solidFill>
                <a:effectLst>
                  <a:outerShdw blurRad="38100" dist="38100" dir="2700000" algn="tl">
                    <a:srgbClr val="000000">
                      <a:alpha val="43137"/>
                    </a:srgbClr>
                  </a:outerShdw>
                </a:effectLst>
                <a:latin typeface="+mn-lt"/>
              </a:rPr>
            </a:br>
            <a:r>
              <a:rPr lang="en-GB" dirty="0" smtClean="0">
                <a:ln>
                  <a:solidFill>
                    <a:srgbClr val="CC0066"/>
                  </a:solidFill>
                </a:ln>
                <a:solidFill>
                  <a:srgbClr val="FF0066"/>
                </a:solidFill>
                <a:effectLst>
                  <a:outerShdw blurRad="38100" dist="38100" dir="2700000" algn="tl">
                    <a:srgbClr val="000000">
                      <a:alpha val="43137"/>
                    </a:srgbClr>
                  </a:outerShdw>
                </a:effectLst>
                <a:latin typeface="+mn-lt"/>
              </a:rPr>
              <a:t>&amp;</a:t>
            </a:r>
          </a:p>
          <a:p>
            <a:pPr algn="ctr"/>
            <a:r>
              <a:rPr lang="en-GB" dirty="0" err="1" smtClean="0">
                <a:ln>
                  <a:solidFill>
                    <a:srgbClr val="CC0066"/>
                  </a:solidFill>
                </a:ln>
                <a:solidFill>
                  <a:srgbClr val="FF0066"/>
                </a:solidFill>
                <a:effectLst>
                  <a:outerShdw blurRad="38100" dist="38100" dir="2700000" algn="tl">
                    <a:srgbClr val="000000">
                      <a:alpha val="43137"/>
                    </a:srgbClr>
                  </a:outerShdw>
                </a:effectLst>
                <a:latin typeface="+mn-lt"/>
              </a:rPr>
              <a:t>Roshel</a:t>
            </a:r>
            <a:endParaRPr lang="en-GB" dirty="0">
              <a:ln>
                <a:solidFill>
                  <a:srgbClr val="CC0066"/>
                </a:solidFill>
              </a:ln>
              <a:solidFill>
                <a:srgbClr val="FF0066"/>
              </a:solidFill>
              <a:effectLst>
                <a:outerShdw blurRad="38100" dist="38100" dir="2700000" algn="tl">
                  <a:srgbClr val="000000">
                    <a:alpha val="43137"/>
                  </a:srgbClr>
                </a:outerShdw>
              </a:effectLst>
              <a:latin typeface="+mn-lt"/>
            </a:endParaRPr>
          </a:p>
        </p:txBody>
      </p:sp>
      <p:sp>
        <p:nvSpPr>
          <p:cNvPr id="12" name="TextBox 11"/>
          <p:cNvSpPr txBox="1"/>
          <p:nvPr/>
        </p:nvSpPr>
        <p:spPr>
          <a:xfrm>
            <a:off x="3567564" y="3376721"/>
            <a:ext cx="3124200" cy="1200329"/>
          </a:xfrm>
          <a:prstGeom prst="rect">
            <a:avLst/>
          </a:prstGeom>
          <a:noFill/>
        </p:spPr>
        <p:txBody>
          <a:bodyPr wrap="square" rtlCol="0">
            <a:spAutoFit/>
          </a:bodyPr>
          <a:lstStyle/>
          <a:p>
            <a:pPr algn="ctr"/>
            <a:r>
              <a:rPr lang="en-GB" dirty="0" smtClean="0">
                <a:ln>
                  <a:solidFill>
                    <a:schemeClr val="accent3">
                      <a:lumMod val="50000"/>
                    </a:schemeClr>
                  </a:solidFill>
                </a:ln>
                <a:solidFill>
                  <a:srgbClr val="FF0000"/>
                </a:solidFill>
                <a:effectLst>
                  <a:outerShdw blurRad="38100" dist="38100" dir="2700000" algn="tl">
                    <a:srgbClr val="000000">
                      <a:alpha val="43137"/>
                    </a:srgbClr>
                  </a:outerShdw>
                </a:effectLst>
                <a:latin typeface="+mn-lt"/>
              </a:rPr>
              <a:t>Nicola </a:t>
            </a:r>
            <a:r>
              <a:rPr lang="en-GB" dirty="0" smtClean="0">
                <a:ln>
                  <a:solidFill>
                    <a:schemeClr val="accent3">
                      <a:lumMod val="50000"/>
                    </a:schemeClr>
                  </a:solidFill>
                </a:ln>
                <a:solidFill>
                  <a:srgbClr val="FF0000"/>
                </a:solidFill>
                <a:effectLst>
                  <a:outerShdw blurRad="38100" dist="38100" dir="2700000" algn="tl">
                    <a:srgbClr val="000000">
                      <a:alpha val="43137"/>
                    </a:srgbClr>
                  </a:outerShdw>
                </a:effectLst>
                <a:latin typeface="+mn-lt"/>
              </a:rPr>
              <a:t>Wilcox</a:t>
            </a:r>
            <a:endParaRPr lang="en-GB" dirty="0" smtClean="0">
              <a:ln>
                <a:solidFill>
                  <a:schemeClr val="accent3">
                    <a:lumMod val="50000"/>
                  </a:schemeClr>
                </a:solidFill>
              </a:ln>
              <a:solidFill>
                <a:srgbClr val="FF0000"/>
              </a:solidFill>
              <a:effectLst>
                <a:outerShdw blurRad="38100" dist="38100" dir="2700000" algn="tl">
                  <a:srgbClr val="000000">
                    <a:alpha val="43137"/>
                  </a:srgbClr>
                </a:outerShdw>
              </a:effectLst>
              <a:latin typeface="+mn-lt"/>
            </a:endParaRPr>
          </a:p>
          <a:p>
            <a:pPr algn="ctr"/>
            <a:r>
              <a:rPr lang="en-GB" dirty="0" smtClean="0">
                <a:ln>
                  <a:solidFill>
                    <a:schemeClr val="accent3">
                      <a:lumMod val="50000"/>
                    </a:schemeClr>
                  </a:solidFill>
                </a:ln>
                <a:solidFill>
                  <a:srgbClr val="FF0000"/>
                </a:solidFill>
                <a:effectLst>
                  <a:outerShdw blurRad="38100" dist="38100" dir="2700000" algn="tl">
                    <a:srgbClr val="000000">
                      <a:alpha val="43137"/>
                    </a:srgbClr>
                  </a:outerShdw>
                </a:effectLst>
                <a:latin typeface="+mn-lt"/>
              </a:rPr>
              <a:t>&amp;</a:t>
            </a:r>
          </a:p>
          <a:p>
            <a:pPr algn="ctr"/>
            <a:r>
              <a:rPr lang="en-GB" dirty="0" smtClean="0">
                <a:ln>
                  <a:solidFill>
                    <a:schemeClr val="accent3">
                      <a:lumMod val="50000"/>
                    </a:schemeClr>
                  </a:solidFill>
                </a:ln>
                <a:solidFill>
                  <a:srgbClr val="FF0000"/>
                </a:solidFill>
                <a:effectLst>
                  <a:outerShdw blurRad="38100" dist="38100" dir="2700000" algn="tl">
                    <a:srgbClr val="000000">
                      <a:alpha val="43137"/>
                    </a:srgbClr>
                  </a:outerShdw>
                </a:effectLst>
                <a:latin typeface="+mn-lt"/>
              </a:rPr>
              <a:t>Edna</a:t>
            </a:r>
            <a:endParaRPr lang="en-GB" sz="3600" dirty="0" smtClean="0">
              <a:solidFill>
                <a:srgbClr val="FF0000"/>
              </a:solidFill>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989" y="4663400"/>
            <a:ext cx="1429718" cy="1913977"/>
          </a:xfrm>
          <a:prstGeom prst="rect">
            <a:avLst/>
          </a:prstGeom>
        </p:spPr>
      </p:pic>
    </p:spTree>
    <p:extLst>
      <p:ext uri="{BB962C8B-B14F-4D97-AF65-F5344CB8AC3E}">
        <p14:creationId xmlns:p14="http://schemas.microsoft.com/office/powerpoint/2010/main" val="1918609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226" t="50000"/>
          <a:stretch/>
        </p:blipFill>
        <p:spPr bwMode="auto">
          <a:xfrm>
            <a:off x="6227378" y="3428999"/>
            <a:ext cx="2916621" cy="3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82575"/>
            <a:ext cx="7772400" cy="1470025"/>
          </a:xfrm>
          <a:noFill/>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rPr>
              <a:t>How We Know What </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rPr>
            </a:b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rPr>
              <a:t>Students Have Learned</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endParaRPr>
          </a:p>
        </p:txBody>
      </p:sp>
      <p:sp>
        <p:nvSpPr>
          <p:cNvPr id="3" name="Content Placeholder 2"/>
          <p:cNvSpPr>
            <a:spLocks noGrp="1"/>
          </p:cNvSpPr>
          <p:nvPr>
            <p:ph type="subTitle" idx="1"/>
          </p:nvPr>
        </p:nvSpPr>
        <p:spPr>
          <a:xfrm>
            <a:off x="1357312" y="2286000"/>
            <a:ext cx="6400800" cy="2971800"/>
          </a:xfrm>
        </p:spPr>
        <p:txBody>
          <a:bodyPr>
            <a:normAutofit/>
          </a:bodyPr>
          <a:lstStyle/>
          <a:p>
            <a:pPr marL="342900" indent="-342900" algn="l" eaLnBrk="1" hangingPunct="1">
              <a:buFont typeface="Arial" pitchFamily="34" charset="0"/>
              <a:buChar char="•"/>
              <a:defRPr/>
            </a:pPr>
            <a:r>
              <a:rPr lang="en-US" sz="2400" dirty="0" smtClean="0">
                <a:solidFill>
                  <a:schemeClr val="tx1"/>
                </a:solidFill>
                <a:effectLst/>
              </a:rPr>
              <a:t>Prior knowledge to drive inquiry</a:t>
            </a:r>
          </a:p>
          <a:p>
            <a:pPr marL="342900" indent="-342900" algn="l" eaLnBrk="1" hangingPunct="1">
              <a:buFont typeface="Arial" pitchFamily="34" charset="0"/>
              <a:buChar char="•"/>
              <a:defRPr/>
            </a:pPr>
            <a:r>
              <a:rPr lang="en-US" sz="2400" dirty="0" smtClean="0">
                <a:solidFill>
                  <a:schemeClr val="tx1"/>
                </a:solidFill>
                <a:effectLst/>
              </a:rPr>
              <a:t>Assessment</a:t>
            </a:r>
          </a:p>
          <a:p>
            <a:pPr marL="342900" indent="-342900" algn="l" eaLnBrk="1" hangingPunct="1">
              <a:buFont typeface="Arial" pitchFamily="34" charset="0"/>
              <a:buChar char="•"/>
              <a:defRPr/>
            </a:pPr>
            <a:r>
              <a:rPr lang="en-US" sz="2400" dirty="0" smtClean="0">
                <a:solidFill>
                  <a:schemeClr val="tx1"/>
                </a:solidFill>
                <a:effectLst/>
              </a:rPr>
              <a:t>Thinking process </a:t>
            </a:r>
            <a:r>
              <a:rPr lang="en-US" sz="2400" dirty="0" smtClean="0">
                <a:solidFill>
                  <a:schemeClr val="tx1"/>
                </a:solidFill>
                <a:effectLst/>
              </a:rPr>
              <a:t>rather than product</a:t>
            </a:r>
          </a:p>
          <a:p>
            <a:pPr marL="342900" indent="-342900" algn="l" eaLnBrk="1" hangingPunct="1">
              <a:buFont typeface="Arial" pitchFamily="34" charset="0"/>
              <a:buChar char="•"/>
              <a:defRPr/>
            </a:pPr>
            <a:r>
              <a:rPr lang="en-US" sz="2400" dirty="0" smtClean="0">
                <a:solidFill>
                  <a:schemeClr val="tx1"/>
                </a:solidFill>
                <a:effectLst/>
              </a:rPr>
              <a:t>Portfolios – Digital – Seesaw app</a:t>
            </a:r>
            <a:endParaRPr lang="en-US" sz="2400" dirty="0" smtClean="0">
              <a:solidFill>
                <a:schemeClr val="tx1"/>
              </a:solidFill>
              <a:effectLst/>
            </a:endParaRPr>
          </a:p>
          <a:p>
            <a:pPr marL="342900" indent="-342900" algn="l" eaLnBrk="1" hangingPunct="1">
              <a:buFont typeface="Arial" pitchFamily="34" charset="0"/>
              <a:buChar char="•"/>
              <a:defRPr/>
            </a:pPr>
            <a:r>
              <a:rPr lang="en-US" sz="2400" dirty="0" smtClean="0">
                <a:solidFill>
                  <a:schemeClr val="tx1"/>
                </a:solidFill>
                <a:effectLst/>
              </a:rPr>
              <a:t>Student Led Conferences</a:t>
            </a:r>
          </a:p>
          <a:p>
            <a:pPr eaLnBrk="1" hangingPunct="1">
              <a:defRPr/>
            </a:pPr>
            <a:endParaRPr lang="en-US" sz="2400" dirty="0"/>
          </a:p>
        </p:txBody>
      </p:sp>
      <p:sp>
        <p:nvSpPr>
          <p:cNvPr id="6" name="TextBox 5"/>
          <p:cNvSpPr txBox="1"/>
          <p:nvPr/>
        </p:nvSpPr>
        <p:spPr>
          <a:xfrm>
            <a:off x="3429000" y="5410198"/>
            <a:ext cx="3886200" cy="1200329"/>
          </a:xfrm>
          <a:prstGeom prst="rect">
            <a:avLst/>
          </a:prstGeom>
          <a:noFill/>
        </p:spPr>
        <p:txBody>
          <a:bodyPr wrap="square" rtlCol="0">
            <a:spAutoFit/>
          </a:bodyPr>
          <a:lstStyle/>
          <a:p>
            <a:r>
              <a:rPr lang="en-US" dirty="0" smtClean="0">
                <a:solidFill>
                  <a:schemeClr val="bg1">
                    <a:lumMod val="65000"/>
                  </a:schemeClr>
                </a:solidFill>
                <a:latin typeface="Bradley Hand ITC" pitchFamily="66" charset="0"/>
              </a:rPr>
              <a:t>“you </a:t>
            </a:r>
            <a:r>
              <a:rPr lang="en-US" dirty="0">
                <a:solidFill>
                  <a:schemeClr val="bg1">
                    <a:lumMod val="65000"/>
                  </a:schemeClr>
                </a:solidFill>
                <a:latin typeface="Bradley Hand ITC" pitchFamily="66" charset="0"/>
              </a:rPr>
              <a:t>can control the environment but you can't control the </a:t>
            </a:r>
            <a:r>
              <a:rPr lang="en-US" dirty="0" smtClean="0">
                <a:solidFill>
                  <a:schemeClr val="bg1">
                    <a:lumMod val="65000"/>
                  </a:schemeClr>
                </a:solidFill>
                <a:latin typeface="Bradley Hand ITC" pitchFamily="66" charset="0"/>
              </a:rPr>
              <a:t>child.” - </a:t>
            </a:r>
            <a:r>
              <a:rPr lang="en-US" dirty="0">
                <a:solidFill>
                  <a:schemeClr val="bg1">
                    <a:lumMod val="65000"/>
                  </a:schemeClr>
                </a:solidFill>
                <a:latin typeface="Bradley Hand ITC" pitchFamily="66" charset="0"/>
              </a:rPr>
              <a:t>Froebel</a:t>
            </a:r>
            <a:endParaRPr lang="en-GB" dirty="0">
              <a:solidFill>
                <a:schemeClr val="bg1">
                  <a:lumMod val="65000"/>
                </a:schemeClr>
              </a:solidFill>
              <a:latin typeface="Bradley Hand ITC" pitchFamily="66" charset="0"/>
            </a:endParaRPr>
          </a:p>
        </p:txBody>
      </p:sp>
      <p:sp>
        <p:nvSpPr>
          <p:cNvPr id="7" name="Rectangle 6"/>
          <p:cNvSpPr/>
          <p:nvPr/>
        </p:nvSpPr>
        <p:spPr>
          <a:xfrm rot="604281">
            <a:off x="6571735" y="3713726"/>
            <a:ext cx="2833635"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00CC99"/>
                </a:solidFill>
                <a:effectLst>
                  <a:outerShdw blurRad="50800" dist="39000" dir="5460000" algn="tl">
                    <a:srgbClr val="000000">
                      <a:alpha val="38000"/>
                    </a:srgbClr>
                  </a:outerShdw>
                </a:effectLst>
                <a:latin typeface="Bradley Hand ITC" pitchFamily="66" charset="0"/>
              </a:rPr>
              <a:t>Continuous</a:t>
            </a:r>
            <a:endParaRPr lang="en-US" b="1" cap="none" spc="0" dirty="0">
              <a:ln w="11430"/>
              <a:solidFill>
                <a:srgbClr val="00CC99"/>
              </a:solidFill>
              <a:effectLst>
                <a:outerShdw blurRad="50800" dist="39000" dir="5460000" algn="tl">
                  <a:srgbClr val="000000">
                    <a:alpha val="38000"/>
                  </a:srgbClr>
                </a:outerShdw>
              </a:effectLst>
              <a:latin typeface="Bradley Hand ITC" pitchFamily="66" charset="0"/>
            </a:endParaRPr>
          </a:p>
        </p:txBody>
      </p:sp>
      <p:sp>
        <p:nvSpPr>
          <p:cNvPr id="8" name="Rectangle 7"/>
          <p:cNvSpPr/>
          <p:nvPr/>
        </p:nvSpPr>
        <p:spPr>
          <a:xfrm rot="21196043">
            <a:off x="6811138" y="1859745"/>
            <a:ext cx="185499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solidFill>
                  <a:srgbClr val="9900FF"/>
                </a:solidFill>
                <a:effectLst>
                  <a:outerShdw blurRad="50800" dist="39000" dir="5460000" algn="tl">
                    <a:srgbClr val="000000">
                      <a:alpha val="38000"/>
                    </a:srgbClr>
                  </a:outerShdw>
                </a:effectLst>
                <a:latin typeface="Bradley Hand ITC" pitchFamily="66" charset="0"/>
              </a:rPr>
              <a:t>Observations</a:t>
            </a:r>
            <a:endParaRPr lang="en-US" b="1" cap="none" spc="0" dirty="0">
              <a:ln w="11430"/>
              <a:solidFill>
                <a:srgbClr val="9900FF"/>
              </a:solidFill>
              <a:effectLst>
                <a:outerShdw blurRad="50800" dist="39000" dir="5460000" algn="tl">
                  <a:srgbClr val="000000">
                    <a:alpha val="38000"/>
                  </a:srgbClr>
                </a:outerShdw>
              </a:effectLst>
              <a:latin typeface="Bradley Hand ITC" pitchFamily="66" charset="0"/>
            </a:endParaRPr>
          </a:p>
        </p:txBody>
      </p:sp>
      <p:sp>
        <p:nvSpPr>
          <p:cNvPr id="9" name="Rectangle 8"/>
          <p:cNvSpPr/>
          <p:nvPr/>
        </p:nvSpPr>
        <p:spPr>
          <a:xfrm>
            <a:off x="6235853" y="3043535"/>
            <a:ext cx="2755747"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solidFill>
                  <a:srgbClr val="00CCFF"/>
                </a:solidFill>
                <a:effectLst>
                  <a:outerShdw blurRad="50800" dist="39000" dir="5460000" algn="tl">
                    <a:srgbClr val="000000">
                      <a:alpha val="38000"/>
                    </a:srgbClr>
                  </a:outerShdw>
                </a:effectLst>
                <a:latin typeface="Bradley Hand ITC" pitchFamily="66" charset="0"/>
              </a:rPr>
              <a:t>Inform teaching</a:t>
            </a:r>
            <a:endParaRPr lang="en-US" b="1" cap="none" spc="0" dirty="0">
              <a:ln w="11430"/>
              <a:solidFill>
                <a:srgbClr val="00CCFF"/>
              </a:solidFill>
              <a:effectLst>
                <a:outerShdw blurRad="50800" dist="39000" dir="5460000" algn="tl">
                  <a:srgbClr val="000000">
                    <a:alpha val="38000"/>
                  </a:srgbClr>
                </a:outerShdw>
              </a:effectLst>
              <a:latin typeface="Bradley Hand ITC" pitchFamily="66" charset="0"/>
            </a:endParaRPr>
          </a:p>
        </p:txBody>
      </p:sp>
      <p:sp>
        <p:nvSpPr>
          <p:cNvPr id="10" name="Rectangle 9"/>
          <p:cNvSpPr/>
          <p:nvPr/>
        </p:nvSpPr>
        <p:spPr>
          <a:xfrm rot="468687">
            <a:off x="6576404" y="2437670"/>
            <a:ext cx="2863531"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solidFill>
                  <a:srgbClr val="00CCFF"/>
                </a:solidFill>
                <a:effectLst>
                  <a:outerShdw blurRad="50800" dist="39000" dir="5460000" algn="tl">
                    <a:srgbClr val="000000">
                      <a:alpha val="38000"/>
                    </a:srgbClr>
                  </a:outerShdw>
                </a:effectLst>
                <a:latin typeface="Bradley Hand ITC" pitchFamily="66" charset="0"/>
              </a:rPr>
              <a:t>Authentic</a:t>
            </a:r>
            <a:endParaRPr lang="en-US" b="1" cap="none" spc="0" dirty="0">
              <a:ln w="11430"/>
              <a:solidFill>
                <a:srgbClr val="00CCFF"/>
              </a:solidFill>
              <a:effectLst>
                <a:outerShdw blurRad="50800" dist="39000" dir="5460000" algn="tl">
                  <a:srgbClr val="000000">
                    <a:alpha val="38000"/>
                  </a:srgbClr>
                </a:outerShdw>
              </a:effectLst>
              <a:latin typeface="Bradley Hand ITC"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026" t="40453"/>
          <a:stretch/>
        </p:blipFill>
        <p:spPr bwMode="auto">
          <a:xfrm>
            <a:off x="5486400" y="2895600"/>
            <a:ext cx="3638770" cy="396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30711" y="76200"/>
            <a:ext cx="7772400" cy="1470025"/>
          </a:xfrm>
          <a:noFill/>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rPr>
              <a:t>Approach to Education</a:t>
            </a:r>
          </a:p>
        </p:txBody>
      </p:sp>
      <p:sp>
        <p:nvSpPr>
          <p:cNvPr id="3" name="Content Placeholder 2"/>
          <p:cNvSpPr>
            <a:spLocks noGrp="1"/>
          </p:cNvSpPr>
          <p:nvPr>
            <p:ph type="subTitle" idx="1"/>
          </p:nvPr>
        </p:nvSpPr>
        <p:spPr>
          <a:xfrm>
            <a:off x="1073946" y="990600"/>
            <a:ext cx="6705600" cy="3028318"/>
          </a:xfrm>
        </p:spPr>
        <p:txBody>
          <a:bodyPr>
            <a:noAutofit/>
          </a:bodyPr>
          <a:lstStyle/>
          <a:p>
            <a:pPr marL="342900" indent="-342900" algn="l" eaLnBrk="1" hangingPunct="1">
              <a:spcBef>
                <a:spcPts val="0"/>
              </a:spcBef>
              <a:buFont typeface="Arial" pitchFamily="34" charset="0"/>
              <a:buChar char="•"/>
              <a:defRPr/>
            </a:pPr>
            <a:r>
              <a:rPr lang="en-US" sz="2400" dirty="0" smtClean="0">
                <a:solidFill>
                  <a:schemeClr val="tx1"/>
                </a:solidFill>
                <a:effectLst/>
              </a:rPr>
              <a:t>Inquiry based</a:t>
            </a:r>
          </a:p>
          <a:p>
            <a:pPr marL="171450" indent="-171450" algn="l" eaLnBrk="1" hangingPunct="1">
              <a:spcBef>
                <a:spcPts val="0"/>
              </a:spcBef>
              <a:buFont typeface="Arial" pitchFamily="34" charset="0"/>
              <a:buChar char="•"/>
              <a:defRPr/>
            </a:pPr>
            <a:endParaRPr lang="en-US" sz="200" dirty="0" smtClean="0">
              <a:solidFill>
                <a:schemeClr val="tx1"/>
              </a:solidFill>
              <a:effectLst/>
            </a:endParaRPr>
          </a:p>
          <a:p>
            <a:pPr marL="342900" indent="-342900" algn="l" eaLnBrk="1" hangingPunct="1">
              <a:spcBef>
                <a:spcPts val="0"/>
              </a:spcBef>
              <a:buFont typeface="Arial" pitchFamily="34" charset="0"/>
              <a:buChar char="•"/>
              <a:defRPr/>
            </a:pPr>
            <a:r>
              <a:rPr lang="en-US" sz="2400" dirty="0" smtClean="0">
                <a:solidFill>
                  <a:schemeClr val="tx1"/>
                </a:solidFill>
                <a:effectLst/>
              </a:rPr>
              <a:t>Challenged according to what </a:t>
            </a:r>
            <a:br>
              <a:rPr lang="en-US" sz="2400" dirty="0" smtClean="0">
                <a:solidFill>
                  <a:schemeClr val="tx1"/>
                </a:solidFill>
                <a:effectLst/>
              </a:rPr>
            </a:br>
            <a:r>
              <a:rPr lang="en-US" sz="2400" dirty="0" smtClean="0">
                <a:solidFill>
                  <a:schemeClr val="tx1"/>
                </a:solidFill>
                <a:effectLst/>
              </a:rPr>
              <a:t>students are ready to learn next</a:t>
            </a:r>
            <a:endParaRPr lang="en-US" sz="200" dirty="0" smtClean="0">
              <a:solidFill>
                <a:schemeClr val="tx1"/>
              </a:solidFill>
              <a:effectLst/>
            </a:endParaRPr>
          </a:p>
          <a:p>
            <a:pPr marL="342900" indent="-342900" algn="l" eaLnBrk="1" hangingPunct="1">
              <a:spcBef>
                <a:spcPts val="0"/>
              </a:spcBef>
              <a:buFont typeface="Arial" pitchFamily="34" charset="0"/>
              <a:buChar char="•"/>
              <a:defRPr/>
            </a:pPr>
            <a:r>
              <a:rPr lang="en-US" sz="2400" dirty="0" smtClean="0">
                <a:solidFill>
                  <a:schemeClr val="tx1"/>
                </a:solidFill>
                <a:effectLst/>
              </a:rPr>
              <a:t>Differentiation, activity based, small group and individualised learning</a:t>
            </a:r>
          </a:p>
          <a:p>
            <a:pPr marL="342900" indent="-342900" algn="l" eaLnBrk="1" hangingPunct="1">
              <a:spcBef>
                <a:spcPts val="0"/>
              </a:spcBef>
              <a:buFont typeface="Arial" pitchFamily="34" charset="0"/>
              <a:buChar char="•"/>
              <a:defRPr/>
            </a:pPr>
            <a:r>
              <a:rPr lang="en-US" sz="2400" dirty="0" smtClean="0">
                <a:solidFill>
                  <a:schemeClr val="tx1"/>
                </a:solidFill>
              </a:rPr>
              <a:t>Play </a:t>
            </a:r>
            <a:r>
              <a:rPr lang="en-US" sz="2400" dirty="0" smtClean="0">
                <a:solidFill>
                  <a:schemeClr val="tx1"/>
                </a:solidFill>
              </a:rPr>
              <a:t>Based (outdoor discovery)</a:t>
            </a:r>
          </a:p>
          <a:p>
            <a:pPr marL="342900" indent="-342900" algn="l" eaLnBrk="1" hangingPunct="1">
              <a:spcBef>
                <a:spcPts val="0"/>
              </a:spcBef>
              <a:buFont typeface="Arial" pitchFamily="34" charset="0"/>
              <a:buChar char="•"/>
              <a:defRPr/>
            </a:pPr>
            <a:r>
              <a:rPr lang="en-US" sz="2400" dirty="0" smtClean="0">
                <a:solidFill>
                  <a:schemeClr val="tx1"/>
                </a:solidFill>
              </a:rPr>
              <a:t>Integrated technology</a:t>
            </a:r>
            <a:endParaRPr lang="en-US" sz="2400" dirty="0" smtClean="0">
              <a:solidFill>
                <a:schemeClr val="tx1"/>
              </a:solidFill>
            </a:endParaRPr>
          </a:p>
          <a:p>
            <a:pPr marL="342900" indent="-342900" algn="l" eaLnBrk="1" hangingPunct="1">
              <a:buFont typeface="Arial" pitchFamily="34" charset="0"/>
              <a:buChar char="•"/>
              <a:defRPr/>
            </a:pPr>
            <a:endParaRPr lang="en-US" sz="2400" dirty="0">
              <a:solidFill>
                <a:schemeClr val="tx1"/>
              </a:solidFill>
              <a:effectLst/>
            </a:endParaRPr>
          </a:p>
          <a:p>
            <a:pPr marL="342900" indent="-342900" algn="l" eaLnBrk="1" hangingPunct="1">
              <a:buFont typeface="Arial" pitchFamily="34" charset="0"/>
              <a:buChar char="•"/>
              <a:defRPr/>
            </a:pPr>
            <a:endParaRPr lang="en-US" sz="2400" dirty="0" smtClean="0">
              <a:solidFill>
                <a:schemeClr val="tx1"/>
              </a:solidFill>
              <a:effectLst/>
            </a:endParaRPr>
          </a:p>
        </p:txBody>
      </p:sp>
      <p:sp>
        <p:nvSpPr>
          <p:cNvPr id="16" name="Content Placeholder 2"/>
          <p:cNvSpPr txBox="1">
            <a:spLocks/>
          </p:cNvSpPr>
          <p:nvPr/>
        </p:nvSpPr>
        <p:spPr>
          <a:xfrm>
            <a:off x="1226346" y="3657600"/>
            <a:ext cx="6705600" cy="445116"/>
          </a:xfrm>
          <a:prstGeom prst="rect">
            <a:avLst/>
          </a:prstGeom>
        </p:spPr>
        <p:txBody>
          <a:bodyP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b="1" u="sng" spc="50" dirty="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latin typeface="Hannotate SC" charset="-122"/>
                <a:ea typeface="Hannotate SC" charset="-122"/>
                <a:cs typeface="Hannotate SC" charset="-122"/>
              </a:rPr>
              <a:t>Benefits of learning through play</a:t>
            </a:r>
            <a:endParaRPr lang="en-US" sz="2400" b="1" u="sng" spc="50" dirty="0">
              <a:ln w="13500">
                <a:solidFill>
                  <a:schemeClr val="accent1">
                    <a:shade val="2500"/>
                    <a:alpha val="6500"/>
                  </a:schemeClr>
                </a:solidFill>
                <a:prstDash val="solid"/>
              </a:ln>
              <a:solidFill>
                <a:schemeClr val="accent1">
                  <a:lumMod val="75000"/>
                  <a:alpha val="95000"/>
                </a:schemeClr>
              </a:solidFill>
              <a:effectLst>
                <a:innerShdw blurRad="50900" dist="38500" dir="13500000">
                  <a:srgbClr val="000000">
                    <a:alpha val="60000"/>
                  </a:srgbClr>
                </a:innerShdw>
              </a:effectLst>
              <a:latin typeface="Hannotate SC" charset="-122"/>
              <a:ea typeface="Hannotate SC" charset="-122"/>
              <a:cs typeface="Hannotate SC" charset="-122"/>
            </a:endParaRPr>
          </a:p>
        </p:txBody>
      </p:sp>
      <p:sp>
        <p:nvSpPr>
          <p:cNvPr id="18" name="Rectangle 17"/>
          <p:cNvSpPr/>
          <p:nvPr/>
        </p:nvSpPr>
        <p:spPr>
          <a:xfrm rot="414312">
            <a:off x="1165322" y="4355548"/>
            <a:ext cx="149752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solidFill>
                  <a:srgbClr val="9900FF"/>
                </a:solidFill>
                <a:effectLst>
                  <a:outerShdw blurRad="50800" dist="39000" dir="5460000" algn="tl">
                    <a:srgbClr val="000000">
                      <a:alpha val="38000"/>
                    </a:srgbClr>
                  </a:outerShdw>
                </a:effectLst>
                <a:latin typeface="Bradley Hand ITC" pitchFamily="66" charset="0"/>
              </a:rPr>
              <a:t>Creativity</a:t>
            </a:r>
            <a:endParaRPr lang="en-US" b="1" cap="none" spc="0" dirty="0">
              <a:ln w="11430"/>
              <a:solidFill>
                <a:srgbClr val="9900FF"/>
              </a:solidFill>
              <a:effectLst>
                <a:outerShdw blurRad="50800" dist="39000" dir="5460000" algn="tl">
                  <a:srgbClr val="000000">
                    <a:alpha val="38000"/>
                  </a:srgbClr>
                </a:outerShdw>
              </a:effectLst>
              <a:latin typeface="Bradley Hand ITC" pitchFamily="66" charset="0"/>
            </a:endParaRPr>
          </a:p>
        </p:txBody>
      </p:sp>
      <p:sp>
        <p:nvSpPr>
          <p:cNvPr id="19" name="Rectangle 18"/>
          <p:cNvSpPr/>
          <p:nvPr/>
        </p:nvSpPr>
        <p:spPr>
          <a:xfrm rot="20681205">
            <a:off x="430583" y="5094329"/>
            <a:ext cx="2863531"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solidFill>
                  <a:srgbClr val="00CCFF"/>
                </a:solidFill>
                <a:effectLst>
                  <a:outerShdw blurRad="50800" dist="39000" dir="5460000" algn="tl">
                    <a:srgbClr val="000000">
                      <a:alpha val="38000"/>
                    </a:srgbClr>
                  </a:outerShdw>
                </a:effectLst>
                <a:latin typeface="Bradley Hand ITC" pitchFamily="66" charset="0"/>
              </a:rPr>
              <a:t>Self esteem</a:t>
            </a:r>
            <a:endParaRPr lang="en-US" b="1" cap="none" spc="0" dirty="0">
              <a:ln w="11430"/>
              <a:solidFill>
                <a:srgbClr val="00CCFF"/>
              </a:solidFill>
              <a:effectLst>
                <a:outerShdw blurRad="50800" dist="39000" dir="5460000" algn="tl">
                  <a:srgbClr val="000000">
                    <a:alpha val="38000"/>
                  </a:srgbClr>
                </a:outerShdw>
              </a:effectLst>
              <a:latin typeface="Bradley Hand ITC" pitchFamily="66" charset="0"/>
            </a:endParaRPr>
          </a:p>
        </p:txBody>
      </p:sp>
      <p:sp>
        <p:nvSpPr>
          <p:cNvPr id="21" name="Rectangle 20"/>
          <p:cNvSpPr/>
          <p:nvPr/>
        </p:nvSpPr>
        <p:spPr>
          <a:xfrm rot="627891">
            <a:off x="2337902" y="4289029"/>
            <a:ext cx="2833635"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00CC99"/>
                </a:solidFill>
                <a:effectLst>
                  <a:outerShdw blurRad="50800" dist="39000" dir="5460000" algn="tl">
                    <a:srgbClr val="000000">
                      <a:alpha val="38000"/>
                    </a:srgbClr>
                  </a:outerShdw>
                </a:effectLst>
                <a:latin typeface="Bradley Hand ITC" pitchFamily="66" charset="0"/>
              </a:rPr>
              <a:t>Fine and Gross motor </a:t>
            </a:r>
            <a:r>
              <a:rPr lang="en-US" b="1" dirty="0" smtClean="0">
                <a:ln w="11430"/>
                <a:solidFill>
                  <a:srgbClr val="00CC99"/>
                </a:solidFill>
                <a:effectLst>
                  <a:outerShdw blurRad="50800" dist="39000" dir="5460000" algn="tl">
                    <a:srgbClr val="000000">
                      <a:alpha val="38000"/>
                    </a:srgbClr>
                  </a:outerShdw>
                </a:effectLst>
                <a:latin typeface="Bradley Hand ITC" pitchFamily="66" charset="0"/>
              </a:rPr>
              <a:t>skills</a:t>
            </a:r>
            <a:endParaRPr lang="en-US" b="1" cap="none" spc="0" dirty="0">
              <a:ln w="11430"/>
              <a:solidFill>
                <a:srgbClr val="00CC99"/>
              </a:solidFill>
              <a:effectLst>
                <a:outerShdw blurRad="50800" dist="39000" dir="5460000" algn="tl">
                  <a:srgbClr val="000000">
                    <a:alpha val="38000"/>
                  </a:srgbClr>
                </a:outerShdw>
              </a:effectLst>
              <a:latin typeface="Bradley Hand ITC" pitchFamily="66" charset="0"/>
            </a:endParaRPr>
          </a:p>
        </p:txBody>
      </p:sp>
      <p:sp>
        <p:nvSpPr>
          <p:cNvPr id="22" name="Rectangle 21"/>
          <p:cNvSpPr/>
          <p:nvPr/>
        </p:nvSpPr>
        <p:spPr>
          <a:xfrm rot="20681205">
            <a:off x="702615" y="5621172"/>
            <a:ext cx="2863531"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solidFill>
                  <a:srgbClr val="FF0000"/>
                </a:solidFill>
                <a:effectLst>
                  <a:outerShdw blurRad="50800" dist="39000" dir="5460000" algn="tl">
                    <a:srgbClr val="000000">
                      <a:alpha val="38000"/>
                    </a:srgbClr>
                  </a:outerShdw>
                </a:effectLst>
                <a:latin typeface="Bradley Hand ITC" pitchFamily="66" charset="0"/>
              </a:rPr>
              <a:t>Making Connections</a:t>
            </a:r>
            <a:endParaRPr lang="en-US" b="1" cap="none" spc="0" dirty="0">
              <a:ln w="11430"/>
              <a:solidFill>
                <a:srgbClr val="FF0000"/>
              </a:solidFill>
              <a:effectLst>
                <a:outerShdw blurRad="50800" dist="39000" dir="5460000" algn="tl">
                  <a:srgbClr val="000000">
                    <a:alpha val="38000"/>
                  </a:srgbClr>
                </a:outerShdw>
              </a:effectLst>
              <a:latin typeface="Bradley Hand ITC" pitchFamily="66" charset="0"/>
            </a:endParaRPr>
          </a:p>
        </p:txBody>
      </p:sp>
      <p:sp>
        <p:nvSpPr>
          <p:cNvPr id="23" name="Rectangle 22"/>
          <p:cNvSpPr/>
          <p:nvPr/>
        </p:nvSpPr>
        <p:spPr>
          <a:xfrm>
            <a:off x="2476744" y="6096000"/>
            <a:ext cx="2833635"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00CC99"/>
                </a:solidFill>
                <a:effectLst>
                  <a:outerShdw blurRad="50800" dist="39000" dir="5460000" algn="tl">
                    <a:srgbClr val="000000">
                      <a:alpha val="38000"/>
                    </a:srgbClr>
                  </a:outerShdw>
                </a:effectLst>
                <a:latin typeface="Bradley Hand ITC" pitchFamily="66" charset="0"/>
              </a:rPr>
              <a:t>Social</a:t>
            </a:r>
            <a:endParaRPr lang="en-US" b="1" cap="none" spc="0" dirty="0">
              <a:ln w="11430"/>
              <a:solidFill>
                <a:srgbClr val="00CC99"/>
              </a:solidFill>
              <a:effectLst>
                <a:outerShdw blurRad="50800" dist="39000" dir="5460000" algn="tl">
                  <a:srgbClr val="000000">
                    <a:alpha val="38000"/>
                  </a:srgbClr>
                </a:outerShdw>
              </a:effectLst>
              <a:latin typeface="Bradley Hand ITC" pitchFamily="66" charset="0"/>
            </a:endParaRPr>
          </a:p>
        </p:txBody>
      </p:sp>
      <p:sp>
        <p:nvSpPr>
          <p:cNvPr id="24" name="Rectangle 23"/>
          <p:cNvSpPr/>
          <p:nvPr/>
        </p:nvSpPr>
        <p:spPr>
          <a:xfrm rot="21109522">
            <a:off x="3068556" y="5350911"/>
            <a:ext cx="241444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solidFill>
                  <a:srgbClr val="9900FF"/>
                </a:solidFill>
                <a:effectLst>
                  <a:outerShdw blurRad="50800" dist="39000" dir="5460000" algn="tl">
                    <a:srgbClr val="000000">
                      <a:alpha val="38000"/>
                    </a:srgbClr>
                  </a:outerShdw>
                </a:effectLst>
                <a:latin typeface="Bradley Hand ITC" pitchFamily="66" charset="0"/>
              </a:rPr>
              <a:t>Develop language</a:t>
            </a:r>
            <a:endParaRPr lang="en-US" b="1" cap="none" spc="0" dirty="0">
              <a:ln w="11430"/>
              <a:solidFill>
                <a:srgbClr val="9900FF"/>
              </a:solidFill>
              <a:effectLst>
                <a:outerShdw blurRad="50800" dist="39000" dir="5460000" algn="tl">
                  <a:srgbClr val="000000">
                    <a:alpha val="38000"/>
                  </a:srgbClr>
                </a:outerShdw>
              </a:effectLst>
              <a:latin typeface="Bradley Hand ITC" pitchFamily="66" charset="0"/>
            </a:endParaRPr>
          </a:p>
        </p:txBody>
      </p:sp>
      <p:sp>
        <p:nvSpPr>
          <p:cNvPr id="25" name="Rectangle 24"/>
          <p:cNvSpPr/>
          <p:nvPr/>
        </p:nvSpPr>
        <p:spPr>
          <a:xfrm>
            <a:off x="5443293" y="4960203"/>
            <a:ext cx="1948107"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solidFill>
                    <a:schemeClr val="accent6">
                      <a:lumMod val="75000"/>
                    </a:schemeClr>
                  </a:solidFill>
                </a:ln>
                <a:solidFill>
                  <a:srgbClr val="FFC000"/>
                </a:solidFill>
                <a:effectLst>
                  <a:outerShdw blurRad="50800" dist="39000" dir="5460000" algn="tl">
                    <a:srgbClr val="000000">
                      <a:alpha val="38000"/>
                    </a:srgbClr>
                  </a:outerShdw>
                </a:effectLst>
                <a:latin typeface="Bradley Hand ITC" pitchFamily="66" charset="0"/>
              </a:rPr>
              <a:t>Master new skills</a:t>
            </a:r>
            <a:endParaRPr lang="en-US" b="1" cap="none" spc="0" dirty="0">
              <a:ln w="11430">
                <a:solidFill>
                  <a:schemeClr val="accent6">
                    <a:lumMod val="75000"/>
                  </a:schemeClr>
                </a:solidFill>
              </a:ln>
              <a:solidFill>
                <a:srgbClr val="FFC000"/>
              </a:solidFill>
              <a:effectLst>
                <a:outerShdw blurRad="50800" dist="39000" dir="5460000" algn="tl">
                  <a:srgbClr val="000000">
                    <a:alpha val="38000"/>
                  </a:srgbClr>
                </a:outerShdw>
              </a:effectLst>
              <a:latin typeface="Bradley Hand ITC" pitchFamily="66" charset="0"/>
            </a:endParaRPr>
          </a:p>
        </p:txBody>
      </p:sp>
      <p:sp>
        <p:nvSpPr>
          <p:cNvPr id="26" name="Rectangle 25"/>
          <p:cNvSpPr/>
          <p:nvPr/>
        </p:nvSpPr>
        <p:spPr>
          <a:xfrm rot="20846121">
            <a:off x="4740327" y="4268340"/>
            <a:ext cx="2863531"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00CCFF"/>
                </a:solidFill>
                <a:effectLst>
                  <a:outerShdw blurRad="50800" dist="39000" dir="5460000" algn="tl">
                    <a:srgbClr val="000000">
                      <a:alpha val="38000"/>
                    </a:srgbClr>
                  </a:outerShdw>
                </a:effectLst>
                <a:latin typeface="Bradley Hand ITC" pitchFamily="66" charset="0"/>
              </a:rPr>
              <a:t>Problem Solving</a:t>
            </a:r>
            <a:endParaRPr lang="en-US" b="1" cap="none" spc="0" dirty="0">
              <a:ln w="11430"/>
              <a:solidFill>
                <a:srgbClr val="00CCFF"/>
              </a:solidFill>
              <a:effectLst>
                <a:outerShdw blurRad="50800" dist="39000" dir="5460000" algn="tl">
                  <a:srgbClr val="000000">
                    <a:alpha val="38000"/>
                  </a:srgbClr>
                </a:outerShdw>
              </a:effectLst>
              <a:latin typeface="Bradley Hand ITC" pitchFamily="66" charset="0"/>
            </a:endParaRPr>
          </a:p>
        </p:txBody>
      </p:sp>
      <p:sp>
        <p:nvSpPr>
          <p:cNvPr id="27" name="Rectangle 26"/>
          <p:cNvSpPr/>
          <p:nvPr/>
        </p:nvSpPr>
        <p:spPr>
          <a:xfrm rot="325091">
            <a:off x="4681037" y="5969866"/>
            <a:ext cx="2863531"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solidFill>
                  <a:srgbClr val="00CCFF"/>
                </a:solidFill>
                <a:effectLst>
                  <a:outerShdw blurRad="50800" dist="39000" dir="5460000" algn="tl">
                    <a:srgbClr val="000000">
                      <a:alpha val="38000"/>
                    </a:srgbClr>
                  </a:outerShdw>
                </a:effectLst>
                <a:latin typeface="Bradley Hand ITC" pitchFamily="66" charset="0"/>
              </a:rPr>
              <a:t>Persistence and concentration</a:t>
            </a:r>
            <a:endParaRPr lang="en-US" b="1" cap="none" spc="0" dirty="0">
              <a:ln w="11430"/>
              <a:solidFill>
                <a:srgbClr val="00CCFF"/>
              </a:solidFill>
              <a:effectLst>
                <a:outerShdw blurRad="50800" dist="39000" dir="5460000" algn="tl">
                  <a:srgbClr val="000000">
                    <a:alpha val="38000"/>
                  </a:srgbClr>
                </a:outerShdw>
              </a:effectLst>
              <a:latin typeface="Bradley Hand ITC"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256" t="60264"/>
          <a:stretch/>
        </p:blipFill>
        <p:spPr bwMode="auto">
          <a:xfrm>
            <a:off x="5353866" y="3705809"/>
            <a:ext cx="3805124" cy="3172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bwMode="auto">
          <a:xfrm>
            <a:off x="990600" y="152400"/>
            <a:ext cx="8077200" cy="1143000"/>
          </a:xfrm>
          <a:prstGeom prst="rect">
            <a:avLst/>
          </a:prstGeom>
          <a:noFill/>
          <a:ln w="9525">
            <a:noFill/>
            <a:miter lim="800000"/>
            <a:headEnd/>
            <a:tailEnd/>
          </a:ln>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GB" sz="40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ea typeface="+mj-ea"/>
                <a:cs typeface="+mj-cs"/>
              </a:rPr>
              <a:t>The Year Ahead Academically</a:t>
            </a:r>
          </a:p>
        </p:txBody>
      </p:sp>
      <p:sp>
        <p:nvSpPr>
          <p:cNvPr id="4" name="Rectangle 3"/>
          <p:cNvSpPr/>
          <p:nvPr/>
        </p:nvSpPr>
        <p:spPr>
          <a:xfrm rot="20769338">
            <a:off x="1248406" y="3375572"/>
            <a:ext cx="201850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solidFill>
                  <a:srgbClr val="00CC99"/>
                </a:solidFill>
                <a:effectLst>
                  <a:outerShdw blurRad="50800" dist="39000" dir="5460000" algn="tl">
                    <a:srgbClr val="000000">
                      <a:alpha val="38000"/>
                    </a:srgbClr>
                  </a:outerShdw>
                </a:effectLst>
                <a:latin typeface="Bradley Hand ITC" pitchFamily="66" charset="0"/>
              </a:rPr>
              <a:t>Maths</a:t>
            </a:r>
            <a:endParaRPr lang="en-US" sz="5400" b="1" cap="none" spc="0" dirty="0">
              <a:ln w="11430"/>
              <a:solidFill>
                <a:srgbClr val="00CC99"/>
              </a:solidFill>
              <a:effectLst>
                <a:outerShdw blurRad="50800" dist="39000" dir="5460000" algn="tl">
                  <a:srgbClr val="000000">
                    <a:alpha val="38000"/>
                  </a:srgbClr>
                </a:outerShdw>
              </a:effectLst>
              <a:latin typeface="Bradley Hand ITC" pitchFamily="66" charset="0"/>
            </a:endParaRPr>
          </a:p>
        </p:txBody>
      </p:sp>
      <p:sp>
        <p:nvSpPr>
          <p:cNvPr id="6" name="Rectangle 5"/>
          <p:cNvSpPr/>
          <p:nvPr/>
        </p:nvSpPr>
        <p:spPr>
          <a:xfrm rot="582256">
            <a:off x="1274333" y="4908856"/>
            <a:ext cx="317106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3399FF"/>
                </a:solidFill>
                <a:effectLst>
                  <a:outerShdw blurRad="50800" dist="39000" dir="5460000" algn="tl">
                    <a:srgbClr val="000000">
                      <a:alpha val="38000"/>
                    </a:srgbClr>
                  </a:outerShdw>
                </a:effectLst>
                <a:latin typeface="Bradley Hand ITC" pitchFamily="66" charset="0"/>
              </a:rPr>
              <a:t>Language</a:t>
            </a:r>
            <a:endParaRPr lang="en-US" sz="5400" b="1" cap="none" spc="0" dirty="0">
              <a:ln w="11430"/>
              <a:solidFill>
                <a:srgbClr val="3399FF"/>
              </a:solidFill>
              <a:effectLst>
                <a:outerShdw blurRad="50800" dist="39000" dir="5460000" algn="tl">
                  <a:srgbClr val="000000">
                    <a:alpha val="38000"/>
                  </a:srgbClr>
                </a:outerShdw>
              </a:effectLst>
              <a:latin typeface="Bradley Hand ITC" pitchFamily="66" charset="0"/>
            </a:endParaRPr>
          </a:p>
        </p:txBody>
      </p:sp>
      <p:sp>
        <p:nvSpPr>
          <p:cNvPr id="7" name="Rectangle 6"/>
          <p:cNvSpPr/>
          <p:nvPr/>
        </p:nvSpPr>
        <p:spPr>
          <a:xfrm>
            <a:off x="4191000" y="2734270"/>
            <a:ext cx="119616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adley Hand ITC" pitchFamily="66" charset="0"/>
              </a:rPr>
              <a:t>ICT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adley Hand ITC" pitchFamily="66" charset="0"/>
            </a:endParaRPr>
          </a:p>
        </p:txBody>
      </p:sp>
      <p:sp>
        <p:nvSpPr>
          <p:cNvPr id="8" name="Rectangle 7"/>
          <p:cNvSpPr/>
          <p:nvPr/>
        </p:nvSpPr>
        <p:spPr>
          <a:xfrm rot="414312">
            <a:off x="7473944" y="2038483"/>
            <a:ext cx="10086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9900FF"/>
                </a:solidFill>
                <a:effectLst>
                  <a:outerShdw blurRad="50800" dist="39000" dir="5460000" algn="tl">
                    <a:srgbClr val="000000">
                      <a:alpha val="38000"/>
                    </a:srgbClr>
                  </a:outerShdw>
                </a:effectLst>
                <a:latin typeface="Bradley Hand ITC" pitchFamily="66" charset="0"/>
              </a:rPr>
              <a:t>PE</a:t>
            </a:r>
            <a:endParaRPr lang="en-US" sz="5400" b="1" cap="none" spc="0" dirty="0">
              <a:ln w="11430"/>
              <a:solidFill>
                <a:srgbClr val="9900FF"/>
              </a:solidFill>
              <a:effectLst>
                <a:outerShdw blurRad="50800" dist="39000" dir="5460000" algn="tl">
                  <a:srgbClr val="000000">
                    <a:alpha val="38000"/>
                  </a:srgbClr>
                </a:outerShdw>
              </a:effectLst>
              <a:latin typeface="Bradley Hand ITC" pitchFamily="66" charset="0"/>
            </a:endParaRPr>
          </a:p>
        </p:txBody>
      </p:sp>
      <p:sp>
        <p:nvSpPr>
          <p:cNvPr id="9" name="Rectangle 8"/>
          <p:cNvSpPr/>
          <p:nvPr/>
        </p:nvSpPr>
        <p:spPr>
          <a:xfrm rot="946555">
            <a:off x="1179289" y="1418977"/>
            <a:ext cx="2643672"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CCFF"/>
                </a:solidFill>
                <a:effectLst>
                  <a:outerShdw blurRad="50800" dist="39000" dir="5460000" algn="tl">
                    <a:srgbClr val="000000">
                      <a:alpha val="38000"/>
                    </a:srgbClr>
                  </a:outerShdw>
                </a:effectLst>
                <a:latin typeface="Bradley Hand ITC" pitchFamily="66" charset="0"/>
              </a:rPr>
              <a:t>Unit of </a:t>
            </a:r>
          </a:p>
          <a:p>
            <a:pPr algn="ctr"/>
            <a:r>
              <a:rPr lang="en-US" sz="5400" b="1" dirty="0" smtClean="0">
                <a:ln w="11430"/>
                <a:solidFill>
                  <a:srgbClr val="00CCFF"/>
                </a:solidFill>
                <a:effectLst>
                  <a:outerShdw blurRad="50800" dist="39000" dir="5460000" algn="tl">
                    <a:srgbClr val="000000">
                      <a:alpha val="38000"/>
                    </a:srgbClr>
                  </a:outerShdw>
                </a:effectLst>
                <a:latin typeface="Bradley Hand ITC" pitchFamily="66" charset="0"/>
              </a:rPr>
              <a:t>Inquiry</a:t>
            </a:r>
            <a:endParaRPr lang="en-US" sz="5400" b="1" cap="none" spc="0" dirty="0">
              <a:ln w="11430"/>
              <a:solidFill>
                <a:srgbClr val="00CCFF"/>
              </a:solidFill>
              <a:effectLst>
                <a:outerShdw blurRad="50800" dist="39000" dir="5460000" algn="tl">
                  <a:srgbClr val="000000">
                    <a:alpha val="38000"/>
                  </a:srgbClr>
                </a:outerShdw>
              </a:effectLst>
              <a:latin typeface="Bradley Hand ITC" pitchFamily="66" charset="0"/>
            </a:endParaRPr>
          </a:p>
        </p:txBody>
      </p:sp>
      <p:sp>
        <p:nvSpPr>
          <p:cNvPr id="11" name="Rectangle 10"/>
          <p:cNvSpPr/>
          <p:nvPr/>
        </p:nvSpPr>
        <p:spPr>
          <a:xfrm rot="21103830">
            <a:off x="4686319" y="3653559"/>
            <a:ext cx="2278188"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solidFill>
                  <a:srgbClr val="9999FF"/>
                </a:solidFill>
                <a:effectLst>
                  <a:outerShdw blurRad="80000" dist="40000" dir="5040000" algn="tl">
                    <a:srgbClr val="000000">
                      <a:alpha val="30000"/>
                    </a:srgbClr>
                  </a:outerShdw>
                </a:effectLst>
                <a:latin typeface="Bradley Hand ITC" pitchFamily="66" charset="0"/>
              </a:rPr>
              <a:t>Social </a:t>
            </a:r>
            <a:endParaRPr lang="en-US" sz="5400" b="1" cap="none" spc="0" dirty="0" smtClean="0">
              <a:ln w="11430"/>
              <a:solidFill>
                <a:srgbClr val="9999FF"/>
              </a:solidFill>
              <a:effectLst>
                <a:outerShdw blurRad="80000" dist="40000" dir="5040000" algn="tl">
                  <a:srgbClr val="000000">
                    <a:alpha val="30000"/>
                  </a:srgbClr>
                </a:outerShdw>
              </a:effectLst>
              <a:latin typeface="Bradley Hand ITC" pitchFamily="66" charset="0"/>
            </a:endParaRPr>
          </a:p>
          <a:p>
            <a:pPr algn="ctr"/>
            <a:r>
              <a:rPr lang="en-US" sz="5400" b="1" dirty="0" smtClean="0">
                <a:ln w="11430"/>
                <a:solidFill>
                  <a:srgbClr val="9999FF"/>
                </a:solidFill>
                <a:effectLst>
                  <a:outerShdw blurRad="80000" dist="40000" dir="5040000" algn="tl">
                    <a:srgbClr val="000000">
                      <a:alpha val="30000"/>
                    </a:srgbClr>
                  </a:outerShdw>
                </a:effectLst>
                <a:latin typeface="Bradley Hand ITC" pitchFamily="66" charset="0"/>
              </a:rPr>
              <a:t>S</a:t>
            </a:r>
            <a:r>
              <a:rPr lang="en-US" sz="5400" b="1" dirty="0" smtClean="0">
                <a:ln w="11430"/>
                <a:solidFill>
                  <a:srgbClr val="9999FF"/>
                </a:solidFill>
                <a:effectLst>
                  <a:outerShdw blurRad="80000" dist="40000" dir="5040000" algn="tl">
                    <a:srgbClr val="000000">
                      <a:alpha val="30000"/>
                    </a:srgbClr>
                  </a:outerShdw>
                </a:effectLst>
                <a:latin typeface="Bradley Hand ITC" pitchFamily="66" charset="0"/>
              </a:rPr>
              <a:t>tars</a:t>
            </a:r>
            <a:endParaRPr lang="en-US" sz="5400" b="1" cap="none" spc="0" dirty="0">
              <a:ln w="11430"/>
              <a:solidFill>
                <a:srgbClr val="9999FF"/>
              </a:solidFill>
              <a:effectLst>
                <a:outerShdw blurRad="80000" dist="40000" dir="5040000" algn="tl">
                  <a:srgbClr val="000000">
                    <a:alpha val="30000"/>
                  </a:srgbClr>
                </a:outerShdw>
              </a:effectLst>
              <a:latin typeface="Bradley Hand ITC" pitchFamily="66" charset="0"/>
            </a:endParaRPr>
          </a:p>
        </p:txBody>
      </p:sp>
      <p:sp>
        <p:nvSpPr>
          <p:cNvPr id="12" name="Rectangle 11"/>
          <p:cNvSpPr/>
          <p:nvPr/>
        </p:nvSpPr>
        <p:spPr>
          <a:xfrm rot="20958187">
            <a:off x="4006946" y="1374973"/>
            <a:ext cx="473559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9999"/>
                </a:solidFill>
                <a:effectLst>
                  <a:outerShdw blurRad="50800" dist="39000" dir="5460000" algn="tl">
                    <a:srgbClr val="000000">
                      <a:alpha val="38000"/>
                    </a:srgbClr>
                  </a:outerShdw>
                </a:effectLst>
                <a:latin typeface="Bradley Hand ITC" pitchFamily="66" charset="0"/>
              </a:rPr>
              <a:t>Arabic Studies</a:t>
            </a:r>
            <a:endParaRPr lang="en-US" sz="5400" b="1" cap="none" spc="0" dirty="0">
              <a:ln w="11430"/>
              <a:solidFill>
                <a:srgbClr val="009999"/>
              </a:solidFill>
              <a:effectLst>
                <a:outerShdw blurRad="50800" dist="39000" dir="5460000" algn="tl">
                  <a:srgbClr val="000000">
                    <a:alpha val="38000"/>
                  </a:srgbClr>
                </a:outerShdw>
              </a:effectLst>
              <a:latin typeface="Bradley Hand ITC" pitchFamily="66" charset="0"/>
            </a:endParaRPr>
          </a:p>
        </p:txBody>
      </p:sp>
      <p:sp>
        <p:nvSpPr>
          <p:cNvPr id="13" name="Rectangle 12"/>
          <p:cNvSpPr/>
          <p:nvPr/>
        </p:nvSpPr>
        <p:spPr>
          <a:xfrm>
            <a:off x="3018884" y="3962400"/>
            <a:ext cx="117211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accent1">
                    <a:lumMod val="75000"/>
                  </a:schemeClr>
                </a:solidFill>
                <a:effectLst>
                  <a:outerShdw blurRad="50800" dist="39000" dir="5460000" algn="tl">
                    <a:srgbClr val="000000">
                      <a:alpha val="38000"/>
                    </a:srgbClr>
                  </a:outerShdw>
                </a:effectLst>
                <a:latin typeface="Bradley Hand ITC" pitchFamily="66" charset="0"/>
              </a:rPr>
              <a:t>Art</a:t>
            </a:r>
            <a:endParaRPr lang="en-US" sz="5400" b="1" cap="none" spc="0" dirty="0">
              <a:ln w="11430"/>
              <a:solidFill>
                <a:schemeClr val="accent1">
                  <a:lumMod val="75000"/>
                </a:schemeClr>
              </a:solidFill>
              <a:effectLst>
                <a:outerShdw blurRad="50800" dist="39000" dir="5460000" algn="tl">
                  <a:srgbClr val="000000">
                    <a:alpha val="38000"/>
                  </a:srgbClr>
                </a:outerShdw>
              </a:effectLst>
              <a:latin typeface="Bradley Hand ITC" pitchFamily="66" charset="0"/>
            </a:endParaRPr>
          </a:p>
        </p:txBody>
      </p:sp>
      <p:sp>
        <p:nvSpPr>
          <p:cNvPr id="14" name="Rectangle 13"/>
          <p:cNvSpPr/>
          <p:nvPr/>
        </p:nvSpPr>
        <p:spPr>
          <a:xfrm rot="20769338">
            <a:off x="3713604" y="5499452"/>
            <a:ext cx="374974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CC99"/>
                </a:solidFill>
                <a:effectLst>
                  <a:outerShdw blurRad="50800" dist="39000" dir="5460000" algn="tl">
                    <a:srgbClr val="000000">
                      <a:alpha val="38000"/>
                    </a:srgbClr>
                  </a:outerShdw>
                </a:effectLst>
                <a:latin typeface="Bradley Hand ITC" pitchFamily="66" charset="0"/>
              </a:rPr>
              <a:t>Swimming</a:t>
            </a:r>
            <a:endParaRPr lang="en-US" sz="5400" b="1" cap="none" spc="0" dirty="0">
              <a:ln w="11430"/>
              <a:solidFill>
                <a:srgbClr val="00CC99"/>
              </a:solidFill>
              <a:effectLst>
                <a:outerShdw blurRad="50800" dist="39000" dir="5460000" algn="tl">
                  <a:srgbClr val="000000">
                    <a:alpha val="38000"/>
                  </a:srgbClr>
                </a:outerShdw>
              </a:effectLst>
              <a:latin typeface="Bradley Hand ITC" pitchFamily="66" charset="0"/>
            </a:endParaRPr>
          </a:p>
        </p:txBody>
      </p:sp>
      <p:sp>
        <p:nvSpPr>
          <p:cNvPr id="15" name="Rectangle 14"/>
          <p:cNvSpPr/>
          <p:nvPr/>
        </p:nvSpPr>
        <p:spPr>
          <a:xfrm rot="521135">
            <a:off x="6151119" y="2930136"/>
            <a:ext cx="254589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1">
                    <a:lumMod val="75000"/>
                  </a:schemeClr>
                </a:solidFill>
                <a:effectLst>
                  <a:outerShdw blurRad="50800" dist="39000" dir="5460000" algn="tl">
                    <a:srgbClr val="000000">
                      <a:alpha val="38000"/>
                    </a:srgbClr>
                  </a:outerShdw>
                </a:effectLst>
                <a:latin typeface="Bradley Hand ITC" pitchFamily="66" charset="0"/>
              </a:rPr>
              <a:t>Library</a:t>
            </a:r>
            <a:endParaRPr lang="en-US" sz="5400" b="1" cap="none" spc="0" dirty="0">
              <a:ln w="11430"/>
              <a:solidFill>
                <a:schemeClr val="accent1">
                  <a:lumMod val="75000"/>
                </a:schemeClr>
              </a:solidFill>
              <a:effectLst>
                <a:outerShdw blurRad="50800" dist="39000" dir="5460000" algn="tl">
                  <a:srgbClr val="000000">
                    <a:alpha val="38000"/>
                  </a:srgbClr>
                </a:outerShdw>
              </a:effectLst>
              <a:latin typeface="Bradley Hand ITC"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71100" y="6433810"/>
            <a:ext cx="486900" cy="424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417600" y="5715000"/>
            <a:ext cx="2497800"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solidFill>
                  <a:srgbClr val="0070C0"/>
                </a:solidFill>
                <a:effectLst>
                  <a:outerShdw blurRad="50800" dist="39000" dir="5460000" algn="tl">
                    <a:srgbClr val="000000">
                      <a:alpha val="38000"/>
                    </a:srgbClr>
                  </a:outerShdw>
                </a:effectLst>
                <a:latin typeface="Pea Chit's Bits" pitchFamily="2" charset="0"/>
              </a:rPr>
              <a:t>Units of Inquiry</a:t>
            </a:r>
            <a:endParaRPr lang="en-US" sz="2800" b="1" cap="none" spc="0" dirty="0">
              <a:ln w="11430"/>
              <a:solidFill>
                <a:srgbClr val="0070C0"/>
              </a:solidFill>
              <a:effectLst>
                <a:outerShdw blurRad="50800" dist="39000" dir="5460000" algn="tl">
                  <a:srgbClr val="000000">
                    <a:alpha val="38000"/>
                  </a:srgbClr>
                </a:outerShdw>
              </a:effectLst>
              <a:latin typeface="Pea Chit's Bits" pitchFamily="2" charset="0"/>
            </a:endParaRPr>
          </a:p>
        </p:txBody>
      </p:sp>
      <p:sp>
        <p:nvSpPr>
          <p:cNvPr id="8" name="Rectangle 2"/>
          <p:cNvSpPr txBox="1">
            <a:spLocks noChangeArrowheads="1"/>
          </p:cNvSpPr>
          <p:nvPr/>
        </p:nvSpPr>
        <p:spPr bwMode="auto">
          <a:xfrm>
            <a:off x="914400" y="76200"/>
            <a:ext cx="8382000" cy="1143000"/>
          </a:xfrm>
          <a:prstGeom prst="rect">
            <a:avLst/>
          </a:prstGeom>
          <a:noFill/>
          <a:ln w="9525">
            <a:noFill/>
            <a:miter lim="800000"/>
            <a:headEnd/>
            <a:tailEnd/>
          </a:ln>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GB" sz="48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Little Pot" pitchFamily="2" charset="0"/>
                <a:ea typeface="+mj-ea"/>
                <a:cs typeface="+mj-cs"/>
              </a:rPr>
              <a:t>The Year </a:t>
            </a:r>
            <a:r>
              <a:rPr lang="en-GB" sz="48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Little Pot" pitchFamily="2" charset="0"/>
                <a:ea typeface="+mj-ea"/>
                <a:cs typeface="+mj-cs"/>
              </a:rPr>
              <a:t>Ahead Academically</a:t>
            </a:r>
            <a:endParaRPr lang="en-GB" sz="48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 Little Pot" pitchFamily="2" charset="0"/>
              <a:ea typeface="+mj-ea"/>
              <a:cs typeface="+mj-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51000"/>
            <a:ext cx="8077200" cy="3545086"/>
          </a:xfrm>
          <a:prstGeom prst="rect">
            <a:avLst/>
          </a:prstGeom>
        </p:spPr>
      </p:pic>
    </p:spTree>
    <p:extLst>
      <p:ext uri="{BB962C8B-B14F-4D97-AF65-F5344CB8AC3E}">
        <p14:creationId xmlns:p14="http://schemas.microsoft.com/office/powerpoint/2010/main" val="32317309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704" y="487542"/>
            <a:ext cx="25908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rPr>
              <a:t>M</a:t>
            </a: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rPr>
              <a:t>ath</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endParaRPr>
          </a:p>
        </p:txBody>
      </p:sp>
      <p:sp>
        <p:nvSpPr>
          <p:cNvPr id="3" name="Rectangle 2"/>
          <p:cNvSpPr/>
          <p:nvPr/>
        </p:nvSpPr>
        <p:spPr>
          <a:xfrm>
            <a:off x="1143000" y="1282076"/>
            <a:ext cx="3957145" cy="5004447"/>
          </a:xfrm>
          <a:prstGeom prst="rect">
            <a:avLst/>
          </a:prstGeom>
        </p:spPr>
        <p:txBody>
          <a:bodyPr wrap="square">
            <a:spAutoFit/>
          </a:bodyPr>
          <a:lstStyle/>
          <a:p>
            <a:pPr marL="342900" indent="-342900" eaLnBrk="1" hangingPunct="1">
              <a:lnSpc>
                <a:spcPct val="95000"/>
              </a:lnSpc>
              <a:buFont typeface="Arial" pitchFamily="34" charset="0"/>
              <a:buChar char="•"/>
            </a:pPr>
            <a:r>
              <a:rPr lang="en-US" dirty="0" smtClean="0">
                <a:latin typeface="+mn-lt"/>
                <a:ea typeface="Calibri" pitchFamily="34" charset="0"/>
                <a:cs typeface="Times New Roman" pitchFamily="18" charset="0"/>
              </a:rPr>
              <a:t>Number</a:t>
            </a:r>
          </a:p>
          <a:p>
            <a:pPr marL="342900" indent="-342900" eaLnBrk="1" hangingPunct="1">
              <a:lnSpc>
                <a:spcPct val="95000"/>
              </a:lnSpc>
              <a:buFont typeface="Arial" pitchFamily="34" charset="0"/>
              <a:buChar char="•"/>
            </a:pPr>
            <a:r>
              <a:rPr lang="en-US" dirty="0" smtClean="0">
                <a:latin typeface="+mn-lt"/>
                <a:ea typeface="Calibri" pitchFamily="34" charset="0"/>
                <a:cs typeface="Times New Roman" pitchFamily="18" charset="0"/>
              </a:rPr>
              <a:t>Sorting</a:t>
            </a:r>
          </a:p>
          <a:p>
            <a:pPr marL="342900" indent="-342900" eaLnBrk="1" hangingPunct="1">
              <a:lnSpc>
                <a:spcPct val="95000"/>
              </a:lnSpc>
              <a:buFont typeface="Arial" pitchFamily="34" charset="0"/>
              <a:buChar char="•"/>
            </a:pPr>
            <a:r>
              <a:rPr lang="en-US" dirty="0" smtClean="0">
                <a:latin typeface="+mn-lt"/>
                <a:ea typeface="Calibri" pitchFamily="34" charset="0"/>
                <a:cs typeface="Times New Roman" pitchFamily="18" charset="0"/>
              </a:rPr>
              <a:t>Graphing</a:t>
            </a:r>
          </a:p>
          <a:p>
            <a:pPr marL="342900" indent="-342900" eaLnBrk="1" hangingPunct="1">
              <a:lnSpc>
                <a:spcPct val="95000"/>
              </a:lnSpc>
              <a:buFont typeface="Arial" pitchFamily="34" charset="0"/>
              <a:buChar char="•"/>
            </a:pPr>
            <a:r>
              <a:rPr lang="en-US" dirty="0" smtClean="0">
                <a:latin typeface="+mn-lt"/>
                <a:ea typeface="Calibri" pitchFamily="34" charset="0"/>
                <a:cs typeface="Times New Roman" pitchFamily="18" charset="0"/>
              </a:rPr>
              <a:t>Time (and calendar)</a:t>
            </a:r>
          </a:p>
          <a:p>
            <a:pPr marL="342900" indent="-342900" eaLnBrk="1" hangingPunct="1">
              <a:lnSpc>
                <a:spcPct val="95000"/>
              </a:lnSpc>
              <a:buFont typeface="Arial" pitchFamily="34" charset="0"/>
              <a:buChar char="•"/>
            </a:pPr>
            <a:r>
              <a:rPr lang="en-US" dirty="0" smtClean="0">
                <a:latin typeface="+mn-lt"/>
                <a:ea typeface="Calibri" pitchFamily="34" charset="0"/>
                <a:cs typeface="Times New Roman" pitchFamily="18" charset="0"/>
              </a:rPr>
              <a:t>Measurement</a:t>
            </a:r>
          </a:p>
          <a:p>
            <a:pPr marL="342900" indent="-342900" eaLnBrk="1" hangingPunct="1">
              <a:lnSpc>
                <a:spcPct val="95000"/>
              </a:lnSpc>
              <a:buFont typeface="Arial" pitchFamily="34" charset="0"/>
              <a:buChar char="•"/>
            </a:pPr>
            <a:r>
              <a:rPr lang="en-US" dirty="0" smtClean="0">
                <a:latin typeface="+mn-lt"/>
                <a:ea typeface="Calibri" pitchFamily="34" charset="0"/>
                <a:cs typeface="Times New Roman" pitchFamily="18" charset="0"/>
              </a:rPr>
              <a:t>Shape – 3D and 2D</a:t>
            </a:r>
          </a:p>
          <a:p>
            <a:pPr marL="342900" indent="-342900" eaLnBrk="1" hangingPunct="1">
              <a:lnSpc>
                <a:spcPct val="95000"/>
              </a:lnSpc>
              <a:buFont typeface="Arial" pitchFamily="34" charset="0"/>
              <a:buChar char="•"/>
            </a:pPr>
            <a:r>
              <a:rPr lang="en-US" dirty="0" smtClean="0">
                <a:latin typeface="+mn-lt"/>
                <a:ea typeface="Calibri" pitchFamily="34" charset="0"/>
                <a:cs typeface="Times New Roman" pitchFamily="18" charset="0"/>
              </a:rPr>
              <a:t>Patterning</a:t>
            </a:r>
          </a:p>
          <a:p>
            <a:pPr marL="342900" indent="-342900" eaLnBrk="1" hangingPunct="1">
              <a:lnSpc>
                <a:spcPct val="95000"/>
              </a:lnSpc>
              <a:buFont typeface="Arial" pitchFamily="34" charset="0"/>
              <a:buChar char="•"/>
            </a:pPr>
            <a:r>
              <a:rPr lang="en-US" dirty="0" smtClean="0">
                <a:latin typeface="+mn-lt"/>
                <a:ea typeface="Calibri" pitchFamily="34" charset="0"/>
                <a:cs typeface="Times New Roman" pitchFamily="18" charset="0"/>
              </a:rPr>
              <a:t>Fractions</a:t>
            </a:r>
          </a:p>
          <a:p>
            <a:pPr marL="342900" indent="-342900" eaLnBrk="1" hangingPunct="1">
              <a:lnSpc>
                <a:spcPct val="95000"/>
              </a:lnSpc>
              <a:buFont typeface="Arial" pitchFamily="34" charset="0"/>
              <a:buChar char="•"/>
            </a:pPr>
            <a:r>
              <a:rPr lang="en-US" dirty="0" smtClean="0">
                <a:latin typeface="+mn-lt"/>
                <a:ea typeface="Calibri" pitchFamily="34" charset="0"/>
                <a:cs typeface="Times New Roman" pitchFamily="18" charset="0"/>
              </a:rPr>
              <a:t>Skip counting</a:t>
            </a:r>
          </a:p>
          <a:p>
            <a:pPr marL="342900" indent="-342900" eaLnBrk="1" hangingPunct="1">
              <a:lnSpc>
                <a:spcPct val="95000"/>
              </a:lnSpc>
              <a:buFont typeface="Arial" pitchFamily="34" charset="0"/>
              <a:buChar char="•"/>
            </a:pPr>
            <a:r>
              <a:rPr lang="en-US" dirty="0">
                <a:latin typeface="+mn-lt"/>
                <a:ea typeface="Calibri" pitchFamily="34" charset="0"/>
                <a:cs typeface="Times New Roman" pitchFamily="18" charset="0"/>
              </a:rPr>
              <a:t>A</a:t>
            </a:r>
            <a:r>
              <a:rPr lang="en-US" dirty="0" smtClean="0">
                <a:latin typeface="+mn-lt"/>
                <a:ea typeface="Calibri" pitchFamily="34" charset="0"/>
                <a:cs typeface="Times New Roman" pitchFamily="18" charset="0"/>
              </a:rPr>
              <a:t>ddition </a:t>
            </a:r>
            <a:r>
              <a:rPr lang="en-US" dirty="0">
                <a:latin typeface="+mn-lt"/>
                <a:ea typeface="Calibri" pitchFamily="34" charset="0"/>
                <a:cs typeface="Times New Roman" pitchFamily="18" charset="0"/>
              </a:rPr>
              <a:t>and subtraction</a:t>
            </a:r>
          </a:p>
          <a:p>
            <a:pPr eaLnBrk="1" hangingPunct="1">
              <a:lnSpc>
                <a:spcPct val="95000"/>
              </a:lnSpc>
            </a:pPr>
            <a:endParaRPr lang="en-US" dirty="0" smtClean="0">
              <a:latin typeface="+mn-lt"/>
              <a:ea typeface="Calibri" pitchFamily="34" charset="0"/>
              <a:cs typeface="Times New Roman" pitchFamily="18" charset="0"/>
            </a:endParaRPr>
          </a:p>
          <a:p>
            <a:pPr eaLnBrk="1" hangingPunct="1">
              <a:lnSpc>
                <a:spcPct val="95000"/>
              </a:lnSpc>
            </a:pPr>
            <a:endParaRPr lang="en-US" dirty="0" smtClean="0">
              <a:latin typeface="+mn-lt"/>
              <a:ea typeface="Calibri" pitchFamily="34" charset="0"/>
              <a:cs typeface="Times New Roman" pitchFamily="18" charset="0"/>
            </a:endParaRPr>
          </a:p>
          <a:p>
            <a:pPr eaLnBrk="1" hangingPunct="1">
              <a:lnSpc>
                <a:spcPct val="95000"/>
              </a:lnSpc>
            </a:pPr>
            <a:endParaRPr lang="en-US" dirty="0" smtClean="0">
              <a:latin typeface="+mn-lt"/>
              <a:ea typeface="Calibri" pitchFamily="34" charset="0"/>
              <a:cs typeface="Times New Roman" pitchFamily="18" charset="0"/>
            </a:endParaRPr>
          </a:p>
          <a:p>
            <a:pPr eaLnBrk="1" hangingPunct="1">
              <a:lnSpc>
                <a:spcPct val="95000"/>
              </a:lnSpc>
            </a:pPr>
            <a:endParaRPr lang="en-US" dirty="0">
              <a:latin typeface="+mn-lt"/>
              <a:ea typeface="Calibri" pitchFamily="34" charset="0"/>
              <a:cs typeface="Times New Roman" pitchFamily="18"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226" t="50000"/>
          <a:stretch/>
        </p:blipFill>
        <p:spPr bwMode="auto">
          <a:xfrm>
            <a:off x="6227378" y="3428999"/>
            <a:ext cx="2916621" cy="3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761733" y="420619"/>
            <a:ext cx="3467867"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rPr>
              <a:t>Language</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endParaRPr>
          </a:p>
        </p:txBody>
      </p:sp>
      <p:sp>
        <p:nvSpPr>
          <p:cNvPr id="6" name="TextBox 5"/>
          <p:cNvSpPr txBox="1"/>
          <p:nvPr/>
        </p:nvSpPr>
        <p:spPr>
          <a:xfrm>
            <a:off x="4816943" y="1410872"/>
            <a:ext cx="3819933" cy="4524315"/>
          </a:xfrm>
          <a:prstGeom prst="rect">
            <a:avLst/>
          </a:prstGeom>
          <a:noFill/>
        </p:spPr>
        <p:txBody>
          <a:bodyPr wrap="square" rtlCol="0">
            <a:spAutoFit/>
          </a:bodyPr>
          <a:lstStyle/>
          <a:p>
            <a:pPr marL="342900" indent="-342900">
              <a:buFont typeface="Arial" pitchFamily="34" charset="0"/>
              <a:buChar char="•"/>
            </a:pPr>
            <a:r>
              <a:rPr lang="en-GB" dirty="0" smtClean="0">
                <a:latin typeface="+mn-lt"/>
              </a:rPr>
              <a:t>Letter names and </a:t>
            </a:r>
            <a:r>
              <a:rPr lang="en-GB" dirty="0" smtClean="0">
                <a:latin typeface="+mn-lt"/>
              </a:rPr>
              <a:t>sounds</a:t>
            </a:r>
          </a:p>
          <a:p>
            <a:pPr marL="342900" indent="-342900">
              <a:buFont typeface="Arial" pitchFamily="34" charset="0"/>
              <a:buChar char="•"/>
            </a:pPr>
            <a:r>
              <a:rPr lang="en-GB" dirty="0" smtClean="0">
                <a:latin typeface="+mn-lt"/>
              </a:rPr>
              <a:t>Phonics groups</a:t>
            </a:r>
            <a:r>
              <a:rPr lang="en-GB" dirty="0" smtClean="0">
                <a:latin typeface="+mn-lt"/>
              </a:rPr>
              <a:t> </a:t>
            </a:r>
            <a:endParaRPr lang="en-GB" dirty="0" smtClean="0">
              <a:latin typeface="+mn-lt"/>
            </a:endParaRPr>
          </a:p>
          <a:p>
            <a:pPr marL="342900" indent="-342900">
              <a:buFont typeface="Arial" pitchFamily="34" charset="0"/>
              <a:buChar char="•"/>
            </a:pPr>
            <a:r>
              <a:rPr lang="en-GB" dirty="0" smtClean="0">
                <a:latin typeface="+mn-lt"/>
              </a:rPr>
              <a:t>Reading strategies</a:t>
            </a:r>
          </a:p>
          <a:p>
            <a:pPr marL="342900" indent="-342900">
              <a:buFont typeface="Arial" pitchFamily="34" charset="0"/>
              <a:buChar char="•"/>
            </a:pPr>
            <a:r>
              <a:rPr lang="en-GB" dirty="0">
                <a:latin typeface="+mn-lt"/>
              </a:rPr>
              <a:t>S</a:t>
            </a:r>
            <a:r>
              <a:rPr lang="en-GB" dirty="0" smtClean="0">
                <a:latin typeface="+mn-lt"/>
              </a:rPr>
              <a:t>ight </a:t>
            </a:r>
            <a:r>
              <a:rPr lang="en-GB" dirty="0" smtClean="0">
                <a:latin typeface="+mn-lt"/>
              </a:rPr>
              <a:t>words (Heart words)</a:t>
            </a:r>
            <a:endParaRPr lang="en-GB" dirty="0" smtClean="0">
              <a:latin typeface="+mn-lt"/>
            </a:endParaRPr>
          </a:p>
          <a:p>
            <a:pPr marL="342900" indent="-342900">
              <a:buFont typeface="Arial" pitchFamily="34" charset="0"/>
              <a:buChar char="•"/>
            </a:pPr>
            <a:r>
              <a:rPr lang="en-GB" dirty="0" smtClean="0">
                <a:latin typeface="+mn-lt"/>
              </a:rPr>
              <a:t>Fine motor skills</a:t>
            </a:r>
          </a:p>
          <a:p>
            <a:pPr marL="342900" indent="-342900">
              <a:buFont typeface="Arial" pitchFamily="34" charset="0"/>
              <a:buChar char="•"/>
            </a:pPr>
            <a:r>
              <a:rPr lang="en-GB" dirty="0" smtClean="0">
                <a:latin typeface="+mn-lt"/>
              </a:rPr>
              <a:t>Letter formation</a:t>
            </a:r>
          </a:p>
          <a:p>
            <a:pPr marL="342900" indent="-342900">
              <a:buFont typeface="Arial" pitchFamily="34" charset="0"/>
              <a:buChar char="•"/>
            </a:pPr>
            <a:r>
              <a:rPr lang="en-GB" dirty="0" smtClean="0">
                <a:latin typeface="+mn-lt"/>
              </a:rPr>
              <a:t>Conventions of text</a:t>
            </a:r>
          </a:p>
          <a:p>
            <a:pPr marL="342900" indent="-342900">
              <a:buFont typeface="Arial" pitchFamily="34" charset="0"/>
              <a:buChar char="•"/>
            </a:pPr>
            <a:r>
              <a:rPr lang="en-GB" dirty="0" smtClean="0">
                <a:latin typeface="+mn-lt"/>
              </a:rPr>
              <a:t>Speaking</a:t>
            </a:r>
          </a:p>
          <a:p>
            <a:pPr marL="342900" indent="-342900">
              <a:buFont typeface="Arial" pitchFamily="34" charset="0"/>
              <a:buChar char="•"/>
            </a:pPr>
            <a:r>
              <a:rPr lang="en-GB" dirty="0" smtClean="0">
                <a:latin typeface="+mn-lt"/>
              </a:rPr>
              <a:t>Listening</a:t>
            </a:r>
            <a:endParaRPr lang="en-GB" dirty="0" smtClean="0">
              <a:latin typeface="+mn-lt"/>
            </a:endParaRPr>
          </a:p>
          <a:p>
            <a:pPr marL="342900" indent="-342900">
              <a:buFont typeface="Arial" pitchFamily="34" charset="0"/>
              <a:buChar char="•"/>
            </a:pPr>
            <a:endParaRPr lang="en-GB" dirty="0" smtClean="0"/>
          </a:p>
          <a:p>
            <a:endParaRPr lang="en-GB" dirty="0" smtClean="0"/>
          </a:p>
          <a:p>
            <a:endParaRPr lang="en-GB" dirty="0"/>
          </a:p>
        </p:txBody>
      </p:sp>
      <p:sp>
        <p:nvSpPr>
          <p:cNvPr id="7" name="Rectangle 6"/>
          <p:cNvSpPr/>
          <p:nvPr/>
        </p:nvSpPr>
        <p:spPr>
          <a:xfrm rot="20510511">
            <a:off x="1403785" y="5600192"/>
            <a:ext cx="1948107"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chemeClr val="accent6">
                      <a:lumMod val="75000"/>
                    </a:schemeClr>
                  </a:solidFill>
                </a:ln>
                <a:solidFill>
                  <a:srgbClr val="FFC000"/>
                </a:solidFill>
                <a:effectLst>
                  <a:outerShdw blurRad="50800" dist="39000" dir="5460000" algn="tl">
                    <a:srgbClr val="000000">
                      <a:alpha val="38000"/>
                    </a:srgbClr>
                  </a:outerShdw>
                </a:effectLst>
                <a:latin typeface="Bradley Hand ITC" pitchFamily="66" charset="0"/>
              </a:rPr>
              <a:t>Guided</a:t>
            </a:r>
            <a:endParaRPr lang="en-US" sz="3200" b="1" cap="none" spc="0" dirty="0">
              <a:ln w="11430">
                <a:solidFill>
                  <a:schemeClr val="accent6">
                    <a:lumMod val="75000"/>
                  </a:schemeClr>
                </a:solidFill>
              </a:ln>
              <a:solidFill>
                <a:srgbClr val="FFC000"/>
              </a:solidFill>
              <a:effectLst>
                <a:outerShdw blurRad="50800" dist="39000" dir="5460000" algn="tl">
                  <a:srgbClr val="000000">
                    <a:alpha val="38000"/>
                  </a:srgbClr>
                </a:outerShdw>
              </a:effectLst>
              <a:latin typeface="Bradley Hand ITC" pitchFamily="66" charset="0"/>
            </a:endParaRPr>
          </a:p>
        </p:txBody>
      </p:sp>
      <p:sp>
        <p:nvSpPr>
          <p:cNvPr id="8" name="Rectangle 7"/>
          <p:cNvSpPr/>
          <p:nvPr/>
        </p:nvSpPr>
        <p:spPr>
          <a:xfrm rot="21146800">
            <a:off x="2462555" y="6090287"/>
            <a:ext cx="2863531"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00CCFF"/>
                </a:solidFill>
                <a:effectLst>
                  <a:outerShdw blurRad="50800" dist="39000" dir="5460000" algn="tl">
                    <a:srgbClr val="000000">
                      <a:alpha val="38000"/>
                    </a:srgbClr>
                  </a:outerShdw>
                </a:effectLst>
                <a:latin typeface="Bradley Hand ITC" pitchFamily="66" charset="0"/>
              </a:rPr>
              <a:t>Independent</a:t>
            </a:r>
            <a:endParaRPr lang="en-US" sz="3200" b="1" cap="none" spc="0" dirty="0">
              <a:ln w="11430"/>
              <a:solidFill>
                <a:srgbClr val="00CCFF"/>
              </a:solidFill>
              <a:effectLst>
                <a:outerShdw blurRad="50800" dist="39000" dir="5460000" algn="tl">
                  <a:srgbClr val="000000">
                    <a:alpha val="38000"/>
                  </a:srgbClr>
                </a:outerShdw>
              </a:effectLst>
              <a:latin typeface="Bradley Hand ITC" pitchFamily="66" charset="0"/>
            </a:endParaRPr>
          </a:p>
        </p:txBody>
      </p:sp>
      <p:sp>
        <p:nvSpPr>
          <p:cNvPr id="9" name="Rectangle 8"/>
          <p:cNvSpPr/>
          <p:nvPr/>
        </p:nvSpPr>
        <p:spPr>
          <a:xfrm rot="627891">
            <a:off x="3849131" y="5350068"/>
            <a:ext cx="2833635"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00CC99"/>
                </a:solidFill>
                <a:effectLst>
                  <a:outerShdw blurRad="50800" dist="39000" dir="5460000" algn="tl">
                    <a:srgbClr val="000000">
                      <a:alpha val="38000"/>
                    </a:srgbClr>
                  </a:outerShdw>
                </a:effectLst>
                <a:latin typeface="Bradley Hand ITC" pitchFamily="66" charset="0"/>
              </a:rPr>
              <a:t>Modeled</a:t>
            </a:r>
            <a:endParaRPr lang="en-US" sz="3200" b="1" cap="none" spc="0" dirty="0">
              <a:ln w="11430"/>
              <a:solidFill>
                <a:srgbClr val="00CC99"/>
              </a:solidFill>
              <a:effectLst>
                <a:outerShdw blurRad="50800" dist="39000" dir="5460000" algn="tl">
                  <a:srgbClr val="000000">
                    <a:alpha val="38000"/>
                  </a:srgbClr>
                </a:outerShdw>
              </a:effectLst>
              <a:latin typeface="Bradley Hand ITC" pitchFamily="66" charset="0"/>
            </a:endParaRPr>
          </a:p>
        </p:txBody>
      </p:sp>
      <p:sp>
        <p:nvSpPr>
          <p:cNvPr id="10" name="Rectangle 9"/>
          <p:cNvSpPr/>
          <p:nvPr/>
        </p:nvSpPr>
        <p:spPr>
          <a:xfrm rot="20801199">
            <a:off x="5743721" y="5894932"/>
            <a:ext cx="142218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9900FF"/>
                </a:solidFill>
                <a:effectLst>
                  <a:outerShdw blurRad="50800" dist="39000" dir="5460000" algn="tl">
                    <a:srgbClr val="000000">
                      <a:alpha val="38000"/>
                    </a:srgbClr>
                  </a:outerShdw>
                </a:effectLst>
                <a:latin typeface="Bradley Hand ITC" pitchFamily="66" charset="0"/>
              </a:rPr>
              <a:t>Shared</a:t>
            </a:r>
            <a:endParaRPr lang="en-US" sz="3200" b="1" cap="none" spc="0" dirty="0">
              <a:ln w="11430"/>
              <a:solidFill>
                <a:srgbClr val="9900FF"/>
              </a:solidFill>
              <a:effectLst>
                <a:outerShdw blurRad="50800" dist="39000" dir="5460000" algn="tl">
                  <a:srgbClr val="000000">
                    <a:alpha val="38000"/>
                  </a:srgbClr>
                </a:outerShdw>
              </a:effectLst>
              <a:latin typeface="Bradley Hand ITC" pitchFamily="66" charset="0"/>
            </a:endParaRPr>
          </a:p>
        </p:txBody>
      </p:sp>
    </p:spTree>
    <p:extLst>
      <p:ext uri="{BB962C8B-B14F-4D97-AF65-F5344CB8AC3E}">
        <p14:creationId xmlns:p14="http://schemas.microsoft.com/office/powerpoint/2010/main" val="2439908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591" t="46522"/>
          <a:stretch/>
        </p:blipFill>
        <p:spPr bwMode="auto">
          <a:xfrm>
            <a:off x="5909347" y="3077482"/>
            <a:ext cx="3273789" cy="360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386542" y="5304757"/>
            <a:ext cx="2454518"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CC0066"/>
                  </a:solidFill>
                </a:ln>
                <a:solidFill>
                  <a:srgbClr val="FF0066"/>
                </a:solidFill>
                <a:effectLst>
                  <a:outerShdw blurRad="50800" dist="39000" dir="5460000" algn="tl">
                    <a:srgbClr val="000000">
                      <a:alpha val="38000"/>
                    </a:srgbClr>
                  </a:outerShdw>
                </a:effectLst>
                <a:latin typeface="Bradley Hand ITC" pitchFamily="66" charset="0"/>
              </a:rPr>
              <a:t>Independence</a:t>
            </a:r>
            <a:endParaRPr lang="en-US" sz="3200" b="1" dirty="0">
              <a:ln w="11430">
                <a:solidFill>
                  <a:srgbClr val="CC0066"/>
                </a:solidFill>
              </a:ln>
              <a:solidFill>
                <a:srgbClr val="FF0066"/>
              </a:solidFill>
              <a:effectLst>
                <a:outerShdw blurRad="50800" dist="39000" dir="5460000" algn="tl">
                  <a:srgbClr val="000000">
                    <a:alpha val="38000"/>
                  </a:srgbClr>
                </a:outerShdw>
              </a:effectLst>
              <a:latin typeface="Bradley Hand ITC" pitchFamily="66" charset="0"/>
            </a:endParaRPr>
          </a:p>
        </p:txBody>
      </p:sp>
      <p:sp>
        <p:nvSpPr>
          <p:cNvPr id="8" name="Rectangle 7"/>
          <p:cNvSpPr/>
          <p:nvPr/>
        </p:nvSpPr>
        <p:spPr>
          <a:xfrm>
            <a:off x="751514" y="6172200"/>
            <a:ext cx="2895600" cy="307777"/>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1400" b="1" dirty="0" smtClean="0">
                <a:ln>
                  <a:solidFill>
                    <a:schemeClr val="accent5">
                      <a:lumMod val="75000"/>
                    </a:schemeClr>
                  </a:solidFill>
                </a:ln>
                <a:solidFill>
                  <a:srgbClr val="00CCFF"/>
                </a:solidFill>
                <a:latin typeface="Bradley Hand ITC" pitchFamily="66" charset="0"/>
              </a:rPr>
              <a:t>Independence</a:t>
            </a:r>
            <a:endParaRPr lang="en-US" sz="1400" b="1" dirty="0">
              <a:ln>
                <a:solidFill>
                  <a:schemeClr val="accent5">
                    <a:lumMod val="75000"/>
                  </a:schemeClr>
                </a:solidFill>
              </a:ln>
              <a:solidFill>
                <a:srgbClr val="00CCFF"/>
              </a:solidFill>
              <a:latin typeface="Bradley Hand ITC" pitchFamily="66" charset="0"/>
            </a:endParaRPr>
          </a:p>
        </p:txBody>
      </p:sp>
      <p:sp>
        <p:nvSpPr>
          <p:cNvPr id="9" name="Rectangle 8"/>
          <p:cNvSpPr/>
          <p:nvPr/>
        </p:nvSpPr>
        <p:spPr>
          <a:xfrm>
            <a:off x="1905000" y="5791200"/>
            <a:ext cx="2895600" cy="461665"/>
          </a:xfrm>
          <a:prstGeom prst="rect">
            <a:avLst/>
          </a:prstGeom>
          <a:noFill/>
        </p:spPr>
        <p:txBody>
          <a:bodyPr wrap="square" lIns="91440" tIns="45720" rIns="91440" bIns="45720">
            <a:spAutoFit/>
          </a:bodyPr>
          <a:lstStyle/>
          <a:p>
            <a:pPr algn="ctr"/>
            <a:r>
              <a:rPr lang="en-US" b="1" dirty="0" smtClean="0">
                <a:ln w="10541" cmpd="sng">
                  <a:solidFill>
                    <a:schemeClr val="accent3">
                      <a:lumMod val="75000"/>
                    </a:schemeClr>
                  </a:solidFill>
                  <a:prstDash val="solid"/>
                </a:ln>
                <a:solidFill>
                  <a:srgbClr val="00B050"/>
                </a:solidFill>
                <a:latin typeface="Bradley Hand ITC" pitchFamily="66" charset="0"/>
              </a:rPr>
              <a:t>Independence</a:t>
            </a:r>
            <a:endParaRPr lang="en-US" b="1" dirty="0">
              <a:ln w="10541" cmpd="sng">
                <a:solidFill>
                  <a:schemeClr val="accent3">
                    <a:lumMod val="75000"/>
                  </a:schemeClr>
                </a:solidFill>
                <a:prstDash val="solid"/>
              </a:ln>
              <a:solidFill>
                <a:srgbClr val="00B050"/>
              </a:solidFill>
              <a:latin typeface="Bradley Hand ITC" pitchFamily="66" charset="0"/>
            </a:endParaRPr>
          </a:p>
        </p:txBody>
      </p:sp>
      <p:sp>
        <p:nvSpPr>
          <p:cNvPr id="10" name="Rectangle 9"/>
          <p:cNvSpPr/>
          <p:nvPr/>
        </p:nvSpPr>
        <p:spPr>
          <a:xfrm>
            <a:off x="1143000" y="312031"/>
            <a:ext cx="7467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rPr>
              <a:t>Support learning at home</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endParaRPr>
          </a:p>
        </p:txBody>
      </p:sp>
      <p:sp>
        <p:nvSpPr>
          <p:cNvPr id="11" name="Rectangle 3"/>
          <p:cNvSpPr txBox="1">
            <a:spLocks noChangeArrowheads="1"/>
          </p:cNvSpPr>
          <p:nvPr/>
        </p:nvSpPr>
        <p:spPr>
          <a:xfrm>
            <a:off x="1143000" y="1090545"/>
            <a:ext cx="7882760" cy="262551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a:t>What we are encouraging </a:t>
            </a:r>
            <a:r>
              <a:rPr lang="en-US" sz="2400" dirty="0" smtClean="0"/>
              <a:t>at school and </a:t>
            </a:r>
            <a:r>
              <a:rPr lang="en-US" sz="2400" dirty="0"/>
              <a:t>how you can </a:t>
            </a:r>
            <a:r>
              <a:rPr lang="en-US" sz="2400" dirty="0" smtClean="0"/>
              <a:t>support this at home…</a:t>
            </a:r>
          </a:p>
          <a:p>
            <a:pPr>
              <a:buFont typeface="Wingdings" pitchFamily="2" charset="2"/>
              <a:buChar char="ü"/>
              <a:defRPr/>
            </a:pPr>
            <a:r>
              <a:rPr lang="en-US" sz="2400" dirty="0" smtClean="0"/>
              <a:t>Reinforce </a:t>
            </a:r>
            <a:r>
              <a:rPr lang="en-US" sz="2400" dirty="0"/>
              <a:t>L</a:t>
            </a:r>
            <a:r>
              <a:rPr lang="en-US" sz="2400" dirty="0" smtClean="0"/>
              <a:t>earner </a:t>
            </a:r>
            <a:r>
              <a:rPr lang="en-US" sz="2400" dirty="0"/>
              <a:t>P</a:t>
            </a:r>
            <a:r>
              <a:rPr lang="en-US" sz="2400" dirty="0" smtClean="0"/>
              <a:t>rofile</a:t>
            </a:r>
          </a:p>
          <a:p>
            <a:pPr>
              <a:buFont typeface="Wingdings" pitchFamily="2" charset="2"/>
              <a:buChar char="ü"/>
              <a:defRPr/>
            </a:pPr>
            <a:r>
              <a:rPr lang="en-US" sz="2400" dirty="0" err="1" smtClean="0"/>
              <a:t>Practising</a:t>
            </a:r>
            <a:r>
              <a:rPr lang="en-US" sz="2400" dirty="0" smtClean="0"/>
              <a:t> </a:t>
            </a:r>
            <a:r>
              <a:rPr lang="en-US" sz="2400" dirty="0"/>
              <a:t>lower case letters NOT CAPITALS!</a:t>
            </a:r>
          </a:p>
          <a:p>
            <a:pPr>
              <a:buFont typeface="Wingdings" pitchFamily="2" charset="2"/>
              <a:buChar char="ü"/>
              <a:defRPr/>
            </a:pPr>
            <a:r>
              <a:rPr lang="en-US" sz="2400" dirty="0" smtClean="0"/>
              <a:t>Focus on letter sounds </a:t>
            </a:r>
            <a:r>
              <a:rPr lang="en-US" sz="2400" dirty="0" smtClean="0"/>
              <a:t>(</a:t>
            </a:r>
            <a:r>
              <a:rPr lang="en-US" sz="2400" dirty="0" smtClean="0"/>
              <a:t>what is the sound/name) </a:t>
            </a:r>
            <a:r>
              <a:rPr lang="en-US" sz="2400" u="sng" dirty="0">
                <a:hlinkClick r:id="rId4"/>
              </a:rPr>
              <a:t>https://</a:t>
            </a:r>
            <a:r>
              <a:rPr lang="en-US" sz="2400" u="sng" dirty="0" smtClean="0">
                <a:hlinkClick r:id="rId4"/>
              </a:rPr>
              <a:t>www.youtube.com/watch?v=5J2Ddf_0Om8</a:t>
            </a:r>
            <a:r>
              <a:rPr lang="en-US" sz="2400" u="sng" dirty="0" smtClean="0"/>
              <a:t> </a:t>
            </a:r>
            <a:r>
              <a:rPr lang="en-US" sz="2400" dirty="0" smtClean="0"/>
              <a:t> </a:t>
            </a:r>
          </a:p>
          <a:p>
            <a:pPr>
              <a:buFont typeface="Wingdings" pitchFamily="2" charset="2"/>
              <a:buChar char="ü"/>
              <a:defRPr/>
            </a:pPr>
            <a:r>
              <a:rPr lang="en-US" sz="2400" b="1" dirty="0" smtClean="0"/>
              <a:t>Independence – unpacking their own bags, water,          and lunches in the mornings, carrying own bags </a:t>
            </a:r>
            <a:endParaRPr lang="en-US" sz="2400" b="1" dirty="0" smtClean="0"/>
          </a:p>
          <a:p>
            <a:pPr>
              <a:defRPr/>
            </a:pPr>
            <a:r>
              <a:rPr lang="en-US" sz="2400" dirty="0" smtClean="0"/>
              <a:t>Homework </a:t>
            </a:r>
            <a:r>
              <a:rPr lang="en-US" sz="2400" dirty="0" smtClean="0"/>
              <a:t>– reading and heart words</a:t>
            </a:r>
            <a:endParaRPr lang="en-US" sz="2400" dirty="0" smtClean="0"/>
          </a:p>
        </p:txBody>
      </p:sp>
      <p:sp>
        <p:nvSpPr>
          <p:cNvPr id="12" name="Rectangle 11"/>
          <p:cNvSpPr/>
          <p:nvPr/>
        </p:nvSpPr>
        <p:spPr>
          <a:xfrm rot="411735">
            <a:off x="7085840" y="2226550"/>
            <a:ext cx="1966875" cy="4770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500" b="1" cap="none" spc="0" dirty="0" smtClean="0">
                <a:ln w="11430"/>
                <a:solidFill>
                  <a:srgbClr val="00CC99"/>
                </a:solidFill>
                <a:effectLst>
                  <a:outerShdw blurRad="50800" dist="39000" dir="5460000" algn="tl">
                    <a:srgbClr val="000000">
                      <a:alpha val="38000"/>
                    </a:srgbClr>
                  </a:outerShdw>
                </a:effectLst>
                <a:latin typeface="Bradley Hand ITC" pitchFamily="66" charset="0"/>
              </a:rPr>
              <a:t>Reading</a:t>
            </a:r>
            <a:endParaRPr lang="en-US" sz="2500" b="1" cap="none" spc="0" dirty="0">
              <a:ln w="11430"/>
              <a:solidFill>
                <a:srgbClr val="00CC99"/>
              </a:solidFill>
              <a:effectLst>
                <a:outerShdw blurRad="50800" dist="39000" dir="5460000" algn="tl">
                  <a:srgbClr val="000000">
                    <a:alpha val="38000"/>
                  </a:srgbClr>
                </a:outerShdw>
              </a:effectLst>
              <a:latin typeface="Bradley Hand ITC" pitchFamily="66" charset="0"/>
            </a:endParaRPr>
          </a:p>
        </p:txBody>
      </p:sp>
      <p:sp>
        <p:nvSpPr>
          <p:cNvPr id="13" name="Rectangle 12"/>
          <p:cNvSpPr/>
          <p:nvPr/>
        </p:nvSpPr>
        <p:spPr>
          <a:xfrm rot="414312">
            <a:off x="6579876" y="1639030"/>
            <a:ext cx="233749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9900FF"/>
                </a:solidFill>
                <a:effectLst>
                  <a:outerShdw blurRad="50800" dist="39000" dir="5460000" algn="tl">
                    <a:srgbClr val="000000">
                      <a:alpha val="38000"/>
                    </a:srgbClr>
                  </a:outerShdw>
                </a:effectLst>
                <a:latin typeface="Bradley Hand ITC" pitchFamily="66" charset="0"/>
              </a:rPr>
              <a:t>Heart</a:t>
            </a:r>
            <a:r>
              <a:rPr lang="en-US" sz="3200" b="1" cap="none" spc="0" dirty="0" smtClean="0">
                <a:ln w="11430"/>
                <a:solidFill>
                  <a:srgbClr val="9900FF"/>
                </a:solidFill>
                <a:effectLst>
                  <a:outerShdw blurRad="50800" dist="39000" dir="5460000" algn="tl">
                    <a:srgbClr val="000000">
                      <a:alpha val="38000"/>
                    </a:srgbClr>
                  </a:outerShdw>
                </a:effectLst>
                <a:latin typeface="Bradley Hand ITC" pitchFamily="66" charset="0"/>
              </a:rPr>
              <a:t>  words</a:t>
            </a:r>
            <a:endParaRPr lang="en-US" sz="3200" b="1" cap="none" spc="0" dirty="0">
              <a:ln w="11430"/>
              <a:solidFill>
                <a:srgbClr val="9900FF"/>
              </a:solidFill>
              <a:effectLst>
                <a:outerShdw blurRad="50800" dist="39000" dir="5460000" algn="tl">
                  <a:srgbClr val="000000">
                    <a:alpha val="38000"/>
                  </a:srgbClr>
                </a:outerShdw>
              </a:effectLst>
              <a:latin typeface="Bradley Hand ITC" pitchFamily="66" charset="0"/>
            </a:endParaRPr>
          </a:p>
        </p:txBody>
      </p:sp>
      <p:sp>
        <p:nvSpPr>
          <p:cNvPr id="14" name="Rectangle 13"/>
          <p:cNvSpPr/>
          <p:nvPr/>
        </p:nvSpPr>
        <p:spPr>
          <a:xfrm rot="20681205">
            <a:off x="4483284" y="4844244"/>
            <a:ext cx="1563248"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00CCFF"/>
                </a:solidFill>
                <a:effectLst>
                  <a:outerShdw blurRad="50800" dist="39000" dir="5460000" algn="tl">
                    <a:srgbClr val="000000">
                      <a:alpha val="38000"/>
                    </a:srgbClr>
                  </a:outerShdw>
                </a:effectLst>
                <a:latin typeface="Bradley Hand ITC" pitchFamily="66" charset="0"/>
              </a:rPr>
              <a:t>Inquiry</a:t>
            </a:r>
            <a:endParaRPr lang="en-US" sz="3200" b="1" cap="none" spc="0" dirty="0">
              <a:ln w="11430"/>
              <a:solidFill>
                <a:srgbClr val="00CCFF"/>
              </a:solidFill>
              <a:effectLst>
                <a:outerShdw blurRad="50800" dist="39000" dir="5460000" algn="tl">
                  <a:srgbClr val="000000">
                    <a:alpha val="38000"/>
                  </a:srgbClr>
                </a:outerShdw>
              </a:effectLst>
              <a:latin typeface="Bradley Hand ITC" pitchFamily="66" charset="0"/>
            </a:endParaRPr>
          </a:p>
        </p:txBody>
      </p:sp>
      <p:sp>
        <p:nvSpPr>
          <p:cNvPr id="15" name="Rectangle 14"/>
          <p:cNvSpPr/>
          <p:nvPr/>
        </p:nvSpPr>
        <p:spPr>
          <a:xfrm>
            <a:off x="3657600" y="6211669"/>
            <a:ext cx="114005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solidFill>
                    <a:srgbClr val="CC0066"/>
                  </a:solidFill>
                </a:ln>
                <a:solidFill>
                  <a:srgbClr val="FF0066"/>
                </a:solidFill>
                <a:effectLst>
                  <a:outerShdw blurRad="50800" dist="39000" dir="5460000" algn="tl">
                    <a:srgbClr val="000000">
                      <a:alpha val="38000"/>
                    </a:srgbClr>
                  </a:outerShdw>
                </a:effectLst>
                <a:latin typeface="Bradley Hand ITC" pitchFamily="66" charset="0"/>
              </a:rPr>
              <a:t>Play</a:t>
            </a:r>
            <a:endParaRPr lang="en-US" sz="3600" b="1" cap="none" spc="0" dirty="0">
              <a:ln w="11430">
                <a:solidFill>
                  <a:srgbClr val="CC0066"/>
                </a:solidFill>
              </a:ln>
              <a:solidFill>
                <a:srgbClr val="FF0066"/>
              </a:solidFill>
              <a:effectLst>
                <a:outerShdw blurRad="50800" dist="39000" dir="5460000" algn="tl">
                  <a:srgbClr val="000000">
                    <a:alpha val="38000"/>
                  </a:srgbClr>
                </a:outerShdw>
              </a:effectLst>
              <a:latin typeface="Bradley Hand ITC" pitchFamily="66" charset="0"/>
            </a:endParaRPr>
          </a:p>
        </p:txBody>
      </p:sp>
      <p:sp>
        <p:nvSpPr>
          <p:cNvPr id="2" name="TextBox 1"/>
          <p:cNvSpPr txBox="1"/>
          <p:nvPr/>
        </p:nvSpPr>
        <p:spPr>
          <a:xfrm>
            <a:off x="5257800" y="5257800"/>
            <a:ext cx="2766201" cy="1200329"/>
          </a:xfrm>
          <a:prstGeom prst="rect">
            <a:avLst/>
          </a:prstGeom>
          <a:noFill/>
        </p:spPr>
        <p:txBody>
          <a:bodyPr wrap="square" rtlCol="0">
            <a:spAutoFit/>
          </a:bodyPr>
          <a:lstStyle/>
          <a:p>
            <a:r>
              <a:rPr lang="en-US" dirty="0" smtClean="0">
                <a:solidFill>
                  <a:schemeClr val="bg1">
                    <a:lumMod val="65000"/>
                  </a:schemeClr>
                </a:solidFill>
                <a:latin typeface="Bradley Hand ITC" pitchFamily="66" charset="0"/>
              </a:rPr>
              <a:t>“Parents </a:t>
            </a:r>
            <a:r>
              <a:rPr lang="en-US" dirty="0">
                <a:solidFill>
                  <a:schemeClr val="bg1">
                    <a:lumMod val="65000"/>
                  </a:schemeClr>
                </a:solidFill>
                <a:latin typeface="Bradley Hand ITC" pitchFamily="66" charset="0"/>
              </a:rPr>
              <a:t>are the child's first </a:t>
            </a:r>
            <a:r>
              <a:rPr lang="en-US" dirty="0" smtClean="0">
                <a:solidFill>
                  <a:schemeClr val="bg1">
                    <a:lumMod val="65000"/>
                  </a:schemeClr>
                </a:solidFill>
                <a:latin typeface="Bradley Hand ITC" pitchFamily="66" charset="0"/>
              </a:rPr>
              <a:t>teacher“ – Reggio Emilia </a:t>
            </a:r>
            <a:endParaRPr lang="en-GB" dirty="0">
              <a:solidFill>
                <a:schemeClr val="bg1">
                  <a:lumMod val="65000"/>
                </a:schemeClr>
              </a:solidFill>
              <a:latin typeface="Bradley Hand ITC"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F6E0810B6F3146A010424692543F25" ma:contentTypeVersion="0" ma:contentTypeDescription="Create a new document." ma:contentTypeScope="" ma:versionID="251dd96c8834f003a9cef4c1ac857a8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D671F69-B4C9-4524-8E83-C669174CC1AD}">
  <ds:schemaRefs>
    <ds:schemaRef ds:uri="http://schemas.microsoft.com/sharepoint/v3/contenttype/forms"/>
  </ds:schemaRefs>
</ds:datastoreItem>
</file>

<file path=customXml/itemProps2.xml><?xml version="1.0" encoding="utf-8"?>
<ds:datastoreItem xmlns:ds="http://schemas.openxmlformats.org/officeDocument/2006/customXml" ds:itemID="{6DFB5B10-FED8-4161-92CC-7898C037F5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0D22886-48B8-4C27-8F71-FBA705F8AC40}">
  <ds:schemaRefs>
    <ds:schemaRef ds:uri="http://purl.org/dc/terms/"/>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15602</TotalTime>
  <Words>1405</Words>
  <Application>Microsoft Macintosh PowerPoint</Application>
  <PresentationFormat>On-screen Show (4:3)</PresentationFormat>
  <Paragraphs>246</Paragraphs>
  <Slides>17</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 Little Pot</vt:lpstr>
      <vt:lpstr>Bradley Hand ITC</vt:lpstr>
      <vt:lpstr>Calibri</vt:lpstr>
      <vt:lpstr>CorisandeLight</vt:lpstr>
      <vt:lpstr>Curlz MT</vt:lpstr>
      <vt:lpstr>Hannotate SC</vt:lpstr>
      <vt:lpstr>Kristen ITC</vt:lpstr>
      <vt:lpstr>Pea Chit's Bits</vt:lpstr>
      <vt:lpstr>Times New Roman</vt:lpstr>
      <vt:lpstr>Wingdings</vt:lpstr>
      <vt:lpstr>Arial</vt:lpstr>
      <vt:lpstr>Office Theme</vt:lpstr>
      <vt:lpstr>Welcome to our  ‘Back to School’ Curriculum Night!</vt:lpstr>
      <vt:lpstr>A Little About Us</vt:lpstr>
      <vt:lpstr>PowerPoint Presentation</vt:lpstr>
      <vt:lpstr>How We Know What  Students Have Learned</vt:lpstr>
      <vt:lpstr>Approach to Education</vt:lpstr>
      <vt:lpstr>PowerPoint Presentation</vt:lpstr>
      <vt:lpstr>PowerPoint Presentation</vt:lpstr>
      <vt:lpstr>PowerPoint Presentation</vt:lpstr>
      <vt:lpstr>PowerPoint Presentation</vt:lpstr>
      <vt:lpstr>Class Rewards and Behaviour</vt:lpstr>
      <vt:lpstr>Celebrating a Birthday</vt:lpstr>
      <vt:lpstr>Daily Reminders…</vt:lpstr>
      <vt:lpstr>Donations gratefully received…</vt:lpstr>
      <vt:lpstr>PowerPoint Presentation</vt:lpstr>
      <vt:lpstr>PowerPoint Presentation</vt:lpstr>
      <vt:lpstr>Specialist Locations</vt:lpstr>
      <vt:lpstr>PowerPoint Presentation</vt:lpstr>
    </vt:vector>
  </TitlesOfParts>
  <Company>DAA</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Back to School Night!</dc:title>
  <dc:creator>Claire Potts</dc:creator>
  <cp:lastModifiedBy>Microsoft Office User</cp:lastModifiedBy>
  <cp:revision>161</cp:revision>
  <cp:lastPrinted>2011-09-28T14:37:09Z</cp:lastPrinted>
  <dcterms:created xsi:type="dcterms:W3CDTF">2006-09-13T07:59:03Z</dcterms:created>
  <dcterms:modified xsi:type="dcterms:W3CDTF">2016-09-07T16:49:54Z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TC011408101033</vt:lpwstr>
  </property>
</Properties>
</file>